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sldIdLst>
    <p:sldId id="360" r:id="rId2"/>
    <p:sldId id="257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91" r:id="rId13"/>
    <p:sldId id="382" r:id="rId14"/>
    <p:sldId id="392" r:id="rId15"/>
    <p:sldId id="393" r:id="rId16"/>
    <p:sldId id="384" r:id="rId17"/>
    <p:sldId id="379" r:id="rId18"/>
    <p:sldId id="395" r:id="rId19"/>
    <p:sldId id="394" r:id="rId20"/>
    <p:sldId id="385" r:id="rId21"/>
    <p:sldId id="380" r:id="rId22"/>
    <p:sldId id="386" r:id="rId23"/>
    <p:sldId id="387" r:id="rId24"/>
    <p:sldId id="388" r:id="rId25"/>
    <p:sldId id="396" r:id="rId26"/>
    <p:sldId id="381" r:id="rId27"/>
    <p:sldId id="275" r:id="rId28"/>
    <p:sldId id="363" r:id="rId29"/>
    <p:sldId id="277" r:id="rId30"/>
    <p:sldId id="335" r:id="rId31"/>
    <p:sldId id="364" r:id="rId32"/>
    <p:sldId id="302" r:id="rId33"/>
    <p:sldId id="351" r:id="rId34"/>
    <p:sldId id="336" r:id="rId35"/>
    <p:sldId id="303" r:id="rId36"/>
    <p:sldId id="337" r:id="rId37"/>
    <p:sldId id="305" r:id="rId38"/>
    <p:sldId id="365" r:id="rId39"/>
    <p:sldId id="306" r:id="rId40"/>
    <p:sldId id="356" r:id="rId41"/>
    <p:sldId id="339" r:id="rId42"/>
    <p:sldId id="352" r:id="rId43"/>
    <p:sldId id="307" r:id="rId44"/>
    <p:sldId id="340" r:id="rId45"/>
    <p:sldId id="366" r:id="rId46"/>
    <p:sldId id="308" r:id="rId47"/>
    <p:sldId id="353" r:id="rId48"/>
    <p:sldId id="357" r:id="rId49"/>
    <p:sldId id="328" r:id="rId50"/>
    <p:sldId id="342" r:id="rId51"/>
    <p:sldId id="343" r:id="rId52"/>
    <p:sldId id="329" r:id="rId53"/>
    <p:sldId id="309" r:id="rId54"/>
    <p:sldId id="344" r:id="rId55"/>
    <p:sldId id="330" r:id="rId56"/>
    <p:sldId id="310" r:id="rId57"/>
    <p:sldId id="345" r:id="rId58"/>
    <p:sldId id="354" r:id="rId59"/>
    <p:sldId id="311" r:id="rId60"/>
    <p:sldId id="331" r:id="rId61"/>
    <p:sldId id="312" r:id="rId62"/>
    <p:sldId id="332" r:id="rId63"/>
    <p:sldId id="367" r:id="rId64"/>
    <p:sldId id="361" r:id="rId65"/>
    <p:sldId id="362" r:id="rId66"/>
    <p:sldId id="313" r:id="rId67"/>
    <p:sldId id="358" r:id="rId68"/>
    <p:sldId id="348" r:id="rId69"/>
    <p:sldId id="359" r:id="rId70"/>
    <p:sldId id="314" r:id="rId71"/>
    <p:sldId id="315" r:id="rId72"/>
    <p:sldId id="368" r:id="rId73"/>
    <p:sldId id="316" r:id="rId74"/>
    <p:sldId id="350" r:id="rId75"/>
    <p:sldId id="317" r:id="rId76"/>
    <p:sldId id="318" r:id="rId77"/>
    <p:sldId id="319" r:id="rId78"/>
    <p:sldId id="369" r:id="rId7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D23"/>
    <a:srgbClr val="023A91"/>
    <a:srgbClr val="013990"/>
    <a:srgbClr val="CC000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79" autoAdjust="0"/>
    <p:restoredTop sz="95944" autoAdjust="0"/>
  </p:normalViewPr>
  <p:slideViewPr>
    <p:cSldViewPr snapToGrid="0">
      <p:cViewPr varScale="1">
        <p:scale>
          <a:sx n="112" d="100"/>
          <a:sy n="112" d="100"/>
        </p:scale>
        <p:origin x="16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9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279525"/>
            <a:ext cx="396240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79525"/>
            <a:ext cx="4260850" cy="4897438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2025/10/18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269207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881189"/>
            <a:ext cx="400685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69207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81189"/>
            <a:ext cx="4305300" cy="4308473"/>
          </a:xfrm>
        </p:spPr>
        <p:txBody>
          <a:bodyPr/>
          <a:lstStyle>
            <a:lvl1pPr marL="228600" indent="-360000"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rgbClr val="023A9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2025/10/18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2025/10/18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1619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D087ABC-C147-4608-9421-DC913BD4572E}" type="datetimeFigureOut">
              <a:rPr lang="zh-CN" altLang="en-US" smtClean="0"/>
              <a:pPr/>
              <a:t>2025/10/18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1pPr>
          </a:lstStyle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94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9022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31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63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7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1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6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1524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D087ABC-C147-4608-9421-DC913BD4572E}" type="datetimeFigureOut">
              <a:rPr lang="zh-CN" altLang="en-US" smtClean="0"/>
              <a:pPr/>
              <a:t>2025/10/18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E0B59AC-3424-42EB-B3D4-DEBEAAEEC0D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257300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rgbClr val="023A9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828800"/>
            <a:ext cx="8629650" cy="43434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79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8997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673" r:id="rId9"/>
    <p:sldLayoutId id="2147483664" r:id="rId10"/>
    <p:sldLayoutId id="2147483665" r:id="rId11"/>
    <p:sldLayoutId id="2147483666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7.w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image" Target="../media/image22.wmf"/><Relationship Id="rId21" Type="http://schemas.openxmlformats.org/officeDocument/2006/relationships/image" Target="../media/image31.wmf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29.wmf"/><Relationship Id="rId25" Type="http://schemas.openxmlformats.org/officeDocument/2006/relationships/image" Target="../media/image3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6.wmf"/><Relationship Id="rId24" Type="http://schemas.openxmlformats.org/officeDocument/2006/relationships/oleObject" Target="../embeddings/oleObject12.bin"/><Relationship Id="rId5" Type="http://schemas.openxmlformats.org/officeDocument/2006/relationships/image" Target="../media/image23.wmf"/><Relationship Id="rId15" Type="http://schemas.openxmlformats.org/officeDocument/2006/relationships/image" Target="../media/image28.wmf"/><Relationship Id="rId23" Type="http://schemas.openxmlformats.org/officeDocument/2006/relationships/image" Target="../media/image32.wmf"/><Relationship Id="rId28" Type="http://schemas.openxmlformats.org/officeDocument/2006/relationships/image" Target="../media/image34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40.wmf"/><Relationship Id="rId18" Type="http://schemas.openxmlformats.org/officeDocument/2006/relationships/oleObject" Target="../embeddings/oleObject23.bin"/><Relationship Id="rId3" Type="http://schemas.openxmlformats.org/officeDocument/2006/relationships/image" Target="../media/image35.wmf"/><Relationship Id="rId21" Type="http://schemas.openxmlformats.org/officeDocument/2006/relationships/image" Target="../media/image44.w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42.wmf"/><Relationship Id="rId2" Type="http://schemas.openxmlformats.org/officeDocument/2006/relationships/oleObject" Target="../embeddings/oleObject15.bin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1.wmf"/><Relationship Id="rId23" Type="http://schemas.openxmlformats.org/officeDocument/2006/relationships/image" Target="../media/image45.w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43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21.bin"/><Relationship Id="rId22" Type="http://schemas.openxmlformats.org/officeDocument/2006/relationships/oleObject" Target="../embeddings/oleObject2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7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38.bin"/><Relationship Id="rId3" Type="http://schemas.openxmlformats.org/officeDocument/2006/relationships/image" Target="../media/image39.wmf"/><Relationship Id="rId7" Type="http://schemas.openxmlformats.org/officeDocument/2006/relationships/image" Target="../media/image50.wmf"/><Relationship Id="rId12" Type="http://schemas.openxmlformats.org/officeDocument/2006/relationships/oleObject" Target="../embeddings/oleObject34.bin"/><Relationship Id="rId17" Type="http://schemas.openxmlformats.org/officeDocument/2006/relationships/oleObject" Target="../embeddings/oleObject37.bin"/><Relationship Id="rId2" Type="http://schemas.openxmlformats.org/officeDocument/2006/relationships/oleObject" Target="../embeddings/oleObject29.bin"/><Relationship Id="rId16" Type="http://schemas.openxmlformats.org/officeDocument/2006/relationships/image" Target="../media/image53.wmf"/><Relationship Id="rId20" Type="http://schemas.openxmlformats.org/officeDocument/2006/relationships/oleObject" Target="../embeddings/oleObject3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5" Type="http://schemas.openxmlformats.org/officeDocument/2006/relationships/oleObject" Target="../embeddings/oleObject36.bin"/><Relationship Id="rId10" Type="http://schemas.openxmlformats.org/officeDocument/2006/relationships/oleObject" Target="../embeddings/oleObject33.bin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51.wmf"/><Relationship Id="rId14" Type="http://schemas.openxmlformats.org/officeDocument/2006/relationships/oleObject" Target="../embeddings/oleObject35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56.png"/><Relationship Id="rId4" Type="http://schemas.openxmlformats.org/officeDocument/2006/relationships/image" Target="../media/image5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image" Target="../media/image57.wmf"/><Relationship Id="rId7" Type="http://schemas.openxmlformats.org/officeDocument/2006/relationships/image" Target="../media/image59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60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61.wmf"/><Relationship Id="rId3" Type="http://schemas.openxmlformats.org/officeDocument/2006/relationships/image" Target="../media/image57.wmf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51.bin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62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60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68.wmf"/><Relationship Id="rId18" Type="http://schemas.openxmlformats.org/officeDocument/2006/relationships/oleObject" Target="../embeddings/oleObject60.bin"/><Relationship Id="rId3" Type="http://schemas.openxmlformats.org/officeDocument/2006/relationships/image" Target="../media/image63.wmf"/><Relationship Id="rId21" Type="http://schemas.openxmlformats.org/officeDocument/2006/relationships/oleObject" Target="../embeddings/oleObject63.bin"/><Relationship Id="rId7" Type="http://schemas.openxmlformats.org/officeDocument/2006/relationships/image" Target="../media/image65.wmf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70.wmf"/><Relationship Id="rId2" Type="http://schemas.openxmlformats.org/officeDocument/2006/relationships/oleObject" Target="../embeddings/oleObject52.bin"/><Relationship Id="rId16" Type="http://schemas.openxmlformats.org/officeDocument/2006/relationships/oleObject" Target="../embeddings/oleObject59.bin"/><Relationship Id="rId20" Type="http://schemas.openxmlformats.org/officeDocument/2006/relationships/oleObject" Target="../embeddings/oleObject6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67.wmf"/><Relationship Id="rId5" Type="http://schemas.openxmlformats.org/officeDocument/2006/relationships/image" Target="../media/image64.wmf"/><Relationship Id="rId15" Type="http://schemas.openxmlformats.org/officeDocument/2006/relationships/image" Target="../media/image69.wmf"/><Relationship Id="rId10" Type="http://schemas.openxmlformats.org/officeDocument/2006/relationships/oleObject" Target="../embeddings/oleObject56.bin"/><Relationship Id="rId19" Type="http://schemas.openxmlformats.org/officeDocument/2006/relationships/oleObject" Target="../embeddings/oleObject61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66.wmf"/><Relationship Id="rId14" Type="http://schemas.openxmlformats.org/officeDocument/2006/relationships/oleObject" Target="../embeddings/oleObject58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74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73.bin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77.wm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53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oleObject" Target="../embeddings/oleObject80.bin"/><Relationship Id="rId3" Type="http://schemas.openxmlformats.org/officeDocument/2006/relationships/image" Target="../media/image22.wmf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79.bin"/><Relationship Id="rId2" Type="http://schemas.openxmlformats.org/officeDocument/2006/relationships/oleObject" Target="../embeddings/oleObject7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77.wmf"/><Relationship Id="rId5" Type="http://schemas.openxmlformats.org/officeDocument/2006/relationships/image" Target="../media/image75.w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53.wmf"/><Relationship Id="rId14" Type="http://schemas.openxmlformats.org/officeDocument/2006/relationships/image" Target="../media/image79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69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85.wmf"/><Relationship Id="rId18" Type="http://schemas.openxmlformats.org/officeDocument/2006/relationships/image" Target="../media/image89.png"/><Relationship Id="rId3" Type="http://schemas.openxmlformats.org/officeDocument/2006/relationships/tags" Target="../tags/tag5.xml"/><Relationship Id="rId21" Type="http://schemas.openxmlformats.org/officeDocument/2006/relationships/image" Target="../media/image92.png"/><Relationship Id="rId7" Type="http://schemas.openxmlformats.org/officeDocument/2006/relationships/slideLayout" Target="../slideLayouts/slideLayout3.xml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88.png"/><Relationship Id="rId2" Type="http://schemas.openxmlformats.org/officeDocument/2006/relationships/tags" Target="../tags/tag4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84.wmf"/><Relationship Id="rId5" Type="http://schemas.openxmlformats.org/officeDocument/2006/relationships/tags" Target="../tags/tag7.xml"/><Relationship Id="rId15" Type="http://schemas.openxmlformats.org/officeDocument/2006/relationships/image" Target="../media/image86.wmf"/><Relationship Id="rId10" Type="http://schemas.openxmlformats.org/officeDocument/2006/relationships/oleObject" Target="../embeddings/oleObject84.bin"/><Relationship Id="rId19" Type="http://schemas.openxmlformats.org/officeDocument/2006/relationships/image" Target="../media/image90.png"/><Relationship Id="rId4" Type="http://schemas.openxmlformats.org/officeDocument/2006/relationships/tags" Target="../tags/tag6.xml"/><Relationship Id="rId9" Type="http://schemas.openxmlformats.org/officeDocument/2006/relationships/image" Target="../media/image83.wmf"/><Relationship Id="rId14" Type="http://schemas.openxmlformats.org/officeDocument/2006/relationships/oleObject" Target="../embeddings/oleObject86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7" Type="http://schemas.openxmlformats.org/officeDocument/2006/relationships/image" Target="../media/image96.wmf"/><Relationship Id="rId2" Type="http://schemas.openxmlformats.org/officeDocument/2006/relationships/oleObject" Target="../embeddings/oleObject8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88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13" Type="http://schemas.openxmlformats.org/officeDocument/2006/relationships/image" Target="../media/image103.wmf"/><Relationship Id="rId3" Type="http://schemas.openxmlformats.org/officeDocument/2006/relationships/image" Target="../media/image99.wmf"/><Relationship Id="rId7" Type="http://schemas.openxmlformats.org/officeDocument/2006/relationships/image" Target="../media/image96.wmf"/><Relationship Id="rId12" Type="http://schemas.openxmlformats.org/officeDocument/2006/relationships/oleObject" Target="../embeddings/oleObject95.bin"/><Relationship Id="rId17" Type="http://schemas.openxmlformats.org/officeDocument/2006/relationships/oleObject" Target="../embeddings/oleObject98.bin"/><Relationship Id="rId2" Type="http://schemas.openxmlformats.org/officeDocument/2006/relationships/oleObject" Target="../embeddings/oleObject90.bin"/><Relationship Id="rId16" Type="http://schemas.openxmlformats.org/officeDocument/2006/relationships/oleObject" Target="../embeddings/oleObject9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102.wmf"/><Relationship Id="rId5" Type="http://schemas.openxmlformats.org/officeDocument/2006/relationships/image" Target="../media/image100.wmf"/><Relationship Id="rId15" Type="http://schemas.openxmlformats.org/officeDocument/2006/relationships/image" Target="../media/image104.w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01.wmf"/><Relationship Id="rId14" Type="http://schemas.openxmlformats.org/officeDocument/2006/relationships/oleObject" Target="../embeddings/oleObject96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69.wmf"/><Relationship Id="rId3" Type="http://schemas.openxmlformats.org/officeDocument/2006/relationships/image" Target="../media/image105.wmf"/><Relationship Id="rId7" Type="http://schemas.openxmlformats.org/officeDocument/2006/relationships/image" Target="../media/image70.wmf"/><Relationship Id="rId12" Type="http://schemas.openxmlformats.org/officeDocument/2006/relationships/oleObject" Target="../embeddings/oleObject104.bin"/><Relationship Id="rId2" Type="http://schemas.openxmlformats.org/officeDocument/2006/relationships/oleObject" Target="../embeddings/oleObject99.bin"/><Relationship Id="rId16" Type="http://schemas.openxmlformats.org/officeDocument/2006/relationships/oleObject" Target="../embeddings/oleObject10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01.bin"/><Relationship Id="rId11" Type="http://schemas.openxmlformats.org/officeDocument/2006/relationships/image" Target="../media/image107.wmf"/><Relationship Id="rId5" Type="http://schemas.openxmlformats.org/officeDocument/2006/relationships/image" Target="../media/image106.wmf"/><Relationship Id="rId15" Type="http://schemas.openxmlformats.org/officeDocument/2006/relationships/image" Target="../media/image108.wmf"/><Relationship Id="rId10" Type="http://schemas.openxmlformats.org/officeDocument/2006/relationships/oleObject" Target="../embeddings/oleObject103.bin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76.wmf"/><Relationship Id="rId14" Type="http://schemas.openxmlformats.org/officeDocument/2006/relationships/oleObject" Target="../embeddings/oleObject105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3" Type="http://schemas.openxmlformats.org/officeDocument/2006/relationships/image" Target="../media/image920.png"/><Relationship Id="rId7" Type="http://schemas.openxmlformats.org/officeDocument/2006/relationships/image" Target="../media/image109.wmf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110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3" Type="http://schemas.openxmlformats.org/officeDocument/2006/relationships/image" Target="../media/image111.wmf"/><Relationship Id="rId7" Type="http://schemas.openxmlformats.org/officeDocument/2006/relationships/image" Target="../media/image113.wmf"/><Relationship Id="rId2" Type="http://schemas.openxmlformats.org/officeDocument/2006/relationships/oleObject" Target="../embeddings/oleObject11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2.bin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11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16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115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wmf"/><Relationship Id="rId18" Type="http://schemas.openxmlformats.org/officeDocument/2006/relationships/oleObject" Target="../embeddings/oleObject124.bin"/><Relationship Id="rId26" Type="http://schemas.openxmlformats.org/officeDocument/2006/relationships/oleObject" Target="../embeddings/oleObject129.bin"/><Relationship Id="rId21" Type="http://schemas.openxmlformats.org/officeDocument/2006/relationships/image" Target="../media/image129.wmf"/><Relationship Id="rId34" Type="http://schemas.openxmlformats.org/officeDocument/2006/relationships/oleObject" Target="../embeddings/oleObject137.bin"/><Relationship Id="rId7" Type="http://schemas.openxmlformats.org/officeDocument/2006/relationships/image" Target="../media/image124.wmf"/><Relationship Id="rId12" Type="http://schemas.openxmlformats.org/officeDocument/2006/relationships/oleObject" Target="../embeddings/oleObject121.bin"/><Relationship Id="rId17" Type="http://schemas.openxmlformats.org/officeDocument/2006/relationships/image" Target="../media/image127.wmf"/><Relationship Id="rId25" Type="http://schemas.openxmlformats.org/officeDocument/2006/relationships/oleObject" Target="../embeddings/oleObject128.bin"/><Relationship Id="rId33" Type="http://schemas.openxmlformats.org/officeDocument/2006/relationships/oleObject" Target="../embeddings/oleObject136.bin"/><Relationship Id="rId2" Type="http://schemas.openxmlformats.org/officeDocument/2006/relationships/oleObject" Target="../embeddings/oleObject116.bin"/><Relationship Id="rId16" Type="http://schemas.openxmlformats.org/officeDocument/2006/relationships/oleObject" Target="../embeddings/oleObject123.bin"/><Relationship Id="rId20" Type="http://schemas.openxmlformats.org/officeDocument/2006/relationships/oleObject" Target="../embeddings/oleObject125.bin"/><Relationship Id="rId29" Type="http://schemas.openxmlformats.org/officeDocument/2006/relationships/oleObject" Target="../embeddings/oleObject13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32.wmf"/><Relationship Id="rId24" Type="http://schemas.openxmlformats.org/officeDocument/2006/relationships/oleObject" Target="../embeddings/oleObject127.bin"/><Relationship Id="rId32" Type="http://schemas.openxmlformats.org/officeDocument/2006/relationships/oleObject" Target="../embeddings/oleObject135.bin"/><Relationship Id="rId37" Type="http://schemas.openxmlformats.org/officeDocument/2006/relationships/oleObject" Target="../embeddings/oleObject140.bin"/><Relationship Id="rId5" Type="http://schemas.openxmlformats.org/officeDocument/2006/relationships/image" Target="../media/image123.wmf"/><Relationship Id="rId15" Type="http://schemas.openxmlformats.org/officeDocument/2006/relationships/image" Target="../media/image126.wmf"/><Relationship Id="rId23" Type="http://schemas.openxmlformats.org/officeDocument/2006/relationships/image" Target="../media/image130.wmf"/><Relationship Id="rId28" Type="http://schemas.openxmlformats.org/officeDocument/2006/relationships/oleObject" Target="../embeddings/oleObject131.bin"/><Relationship Id="rId36" Type="http://schemas.openxmlformats.org/officeDocument/2006/relationships/oleObject" Target="../embeddings/oleObject139.bin"/><Relationship Id="rId10" Type="http://schemas.openxmlformats.org/officeDocument/2006/relationships/oleObject" Target="../embeddings/oleObject120.bin"/><Relationship Id="rId19" Type="http://schemas.openxmlformats.org/officeDocument/2006/relationships/image" Target="../media/image128.wmf"/><Relationship Id="rId31" Type="http://schemas.openxmlformats.org/officeDocument/2006/relationships/oleObject" Target="../embeddings/oleObject134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125.wmf"/><Relationship Id="rId14" Type="http://schemas.openxmlformats.org/officeDocument/2006/relationships/oleObject" Target="../embeddings/oleObject122.bin"/><Relationship Id="rId22" Type="http://schemas.openxmlformats.org/officeDocument/2006/relationships/oleObject" Target="../embeddings/oleObject126.bin"/><Relationship Id="rId27" Type="http://schemas.openxmlformats.org/officeDocument/2006/relationships/oleObject" Target="../embeddings/oleObject130.bin"/><Relationship Id="rId30" Type="http://schemas.openxmlformats.org/officeDocument/2006/relationships/oleObject" Target="../embeddings/oleObject133.bin"/><Relationship Id="rId35" Type="http://schemas.openxmlformats.org/officeDocument/2006/relationships/oleObject" Target="../embeddings/oleObject138.bin"/><Relationship Id="rId8" Type="http://schemas.openxmlformats.org/officeDocument/2006/relationships/oleObject" Target="../embeddings/oleObject119.bin"/><Relationship Id="rId3" Type="http://schemas.openxmlformats.org/officeDocument/2006/relationships/image" Target="../media/image122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145.bin"/><Relationship Id="rId3" Type="http://schemas.openxmlformats.org/officeDocument/2006/relationships/image" Target="../media/image115.png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133.wmf"/><Relationship Id="rId17" Type="http://schemas.openxmlformats.org/officeDocument/2006/relationships/oleObject" Target="../embeddings/oleObject148.bin"/><Relationship Id="rId16" Type="http://schemas.openxmlformats.org/officeDocument/2006/relationships/oleObject" Target="../embeddings/oleObject147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5" Type="http://schemas.openxmlformats.org/officeDocument/2006/relationships/oleObject" Target="../embeddings/oleObject146.bin"/><Relationship Id="rId10" Type="http://schemas.openxmlformats.org/officeDocument/2006/relationships/image" Target="../media/image132.wmf"/><Relationship Id="rId4" Type="http://schemas.openxmlformats.org/officeDocument/2006/relationships/image" Target="../media/image131.png"/><Relationship Id="rId9" Type="http://schemas.openxmlformats.org/officeDocument/2006/relationships/oleObject" Target="../embeddings/oleObject143.bin"/><Relationship Id="rId14" Type="http://schemas.openxmlformats.org/officeDocument/2006/relationships/image" Target="../media/image134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13" Type="http://schemas.openxmlformats.org/officeDocument/2006/relationships/image" Target="../media/image137.wmf"/><Relationship Id="rId18" Type="http://schemas.openxmlformats.org/officeDocument/2006/relationships/oleObject" Target="../embeddings/oleObject157.bin"/><Relationship Id="rId3" Type="http://schemas.openxmlformats.org/officeDocument/2006/relationships/image" Target="../media/image1150.png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153.bin"/><Relationship Id="rId17" Type="http://schemas.openxmlformats.org/officeDocument/2006/relationships/image" Target="../media/image104.wmf"/><Relationship Id="rId16" Type="http://schemas.openxmlformats.org/officeDocument/2006/relationships/oleObject" Target="../embeddings/oleObject15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136.wmf"/><Relationship Id="rId5" Type="http://schemas.openxmlformats.org/officeDocument/2006/relationships/image" Target="../media/image135.wmf"/><Relationship Id="rId15" Type="http://schemas.openxmlformats.org/officeDocument/2006/relationships/oleObject" Target="../embeddings/oleObject155.bin"/><Relationship Id="rId10" Type="http://schemas.openxmlformats.org/officeDocument/2006/relationships/oleObject" Target="../embeddings/oleObject152.bin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15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158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59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7" Type="http://schemas.openxmlformats.org/officeDocument/2006/relationships/image" Target="../media/image142.wmf"/><Relationship Id="rId2" Type="http://schemas.openxmlformats.org/officeDocument/2006/relationships/oleObject" Target="../embeddings/oleObject160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62.bin"/><Relationship Id="rId5" Type="http://schemas.openxmlformats.org/officeDocument/2006/relationships/image" Target="../media/image141.wmf"/><Relationship Id="rId4" Type="http://schemas.openxmlformats.org/officeDocument/2006/relationships/oleObject" Target="../embeddings/oleObject161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97629" y="5522009"/>
            <a:ext cx="584775" cy="6628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300" dirty="0">
                <a:latin typeface="仿宋" panose="02010609060101010101" pitchFamily="49" charset="-122"/>
                <a:ea typeface="仿宋" panose="02010609060101010101" pitchFamily="49" charset="-122"/>
              </a:rPr>
              <a:t>魏秀参</a:t>
            </a:r>
            <a:r>
              <a:rPr lang="en-US" altLang="zh-CN" sz="13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1300" dirty="0">
                <a:latin typeface="仿宋" panose="02010609060101010101" pitchFamily="49" charset="-122"/>
                <a:ea typeface="仿宋" panose="02010609060101010101" pitchFamily="49" charset="-122"/>
              </a:rPr>
              <a:t>周旺</a:t>
            </a:r>
          </a:p>
        </p:txBody>
      </p:sp>
    </p:spTree>
    <p:extLst>
      <p:ext uri="{BB962C8B-B14F-4D97-AF65-F5344CB8AC3E}">
        <p14:creationId xmlns:p14="http://schemas.microsoft.com/office/powerpoint/2010/main" val="406877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聚类算法用途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主流聚类算法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主流的聚类算法可以分成两类：</a:t>
            </a:r>
            <a:r>
              <a:rPr lang="zh-CN" altLang="en-US" sz="16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划分聚类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Partitioning Clustering</a:t>
            </a:r>
            <a:r>
              <a:rPr lang="zh-CN" altLang="en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sz="16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层次聚类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Hierarchical Clustering</a:t>
            </a:r>
            <a:r>
              <a:rPr lang="zh-CN" altLang="en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他们的主要区别如图中所示：</a:t>
            </a:r>
            <a:endParaRPr lang="en-US" altLang="zh-CN" sz="16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划分聚类算法会给出一系列扁平结构的簇（分开的几个类），它们之间没有任何显式的结构来表明彼此的关联性。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12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层次聚类会输出一个具有层次结构的簇集合，因此能够比划分聚类输出的无结构簇集合提供更丰富的信息。层次聚类可以认为是是嵌套的划分聚类。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8722" name="Picture 2" descr="聚类算法详解; 主流聚类算法; 划分聚类 V.S. 层次聚类;">
            <a:extLst>
              <a:ext uri="{FF2B5EF4-FFF2-40B4-BE49-F238E27FC236}">
                <a16:creationId xmlns:a16="http://schemas.microsoft.com/office/drawing/2014/main" id="{A723F9CB-336D-1E08-EB5F-8BF0B6816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8822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83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2.K-Means</a:t>
            </a:r>
            <a:r>
              <a:rPr lang="zh-CN" altLang="en-US" dirty="0"/>
              <a:t>聚类算法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算法核心概念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聚类算法要把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个数据点按照分布分成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类（很多算法的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是人为提前设定的）。我们希望通过聚类算法得到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个中心点，以及每个数据点属于哪个中心点的划分。</a:t>
            </a:r>
            <a:endParaRPr lang="en-US" altLang="zh-CN" sz="14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中心点可以通过迭代算法来找到，满足条件：所有的数据点到聚类中心的距离之和是最小的。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中心点确定后，每个数据点属于离它最近的中心点。</a:t>
            </a:r>
            <a:endParaRPr lang="en-US" altLang="zh-CN" sz="14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在进入「</a:t>
            </a:r>
            <a:r>
              <a:rPr lang="zh-CN" altLang="en-US" sz="1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如何寻找中心点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」这个核心问题之前，我们先解决几个小问题：</a:t>
            </a:r>
            <a:endParaRPr lang="en-US" altLang="zh-CN" sz="14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Q1</a:t>
            </a:r>
            <a:r>
              <a:rPr lang="zh-CN" altLang="en-US" sz="1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：数据点到中心点的距离如何计算？</a:t>
            </a:r>
          </a:p>
          <a:p>
            <a:pPr marL="1714500" lvl="3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我们一般选择几何距离，就是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L2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距离的平方。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Q2</a:t>
            </a:r>
            <a:r>
              <a:rPr lang="zh-CN" altLang="en-US" sz="1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：中心点是否唯一，或者说，是不是存在全局最优解？</a:t>
            </a:r>
          </a:p>
          <a:p>
            <a:pPr marL="1714500" lvl="3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对于多个中心点的情况，全局最优是一个相当难的问题。理论上存在一个全局最优解，但是不一定能找到。既然全局最优解不好找，那我们退而求其次，看能不能找到局部最优解。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Q3</a:t>
            </a:r>
            <a:r>
              <a:rPr lang="zh-CN" altLang="en-US" sz="14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：聚类结果如何表示？</a:t>
            </a:r>
          </a:p>
          <a:p>
            <a:pPr marL="1714500" lvl="3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采用空间分割的方式：将空间分割成多个多边形，每个多边形对应一个 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中心。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endParaRPr lang="en-US" altLang="zh-CN" sz="14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p"/>
            </a:pPr>
            <a:endParaRPr lang="zh-CN" altLang="en-US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en-US" altLang="zh-CN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4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2.K-Means</a:t>
            </a:r>
            <a:r>
              <a:rPr lang="zh-CN" altLang="en-US" dirty="0"/>
              <a:t>聚类算法</a:t>
            </a: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0770" name="Picture 2" descr="聚类算法详解; K-Means聚类算法; 算法核心概念;">
            <a:extLst>
              <a:ext uri="{FF2B5EF4-FFF2-40B4-BE49-F238E27FC236}">
                <a16:creationId xmlns:a16="http://schemas.microsoft.com/office/drawing/2014/main" id="{C7784C86-A362-6C55-56EC-BCB65E7A6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9596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7C9239DF-57F5-81B6-7B3B-333B70DEE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算法核心概念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聚类算法要把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个数据点按照分布分成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类（很多算法的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是人为提前设定的）。我们希望通过聚类算法得到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个中心点，以及每个数据点属于哪个中心点的划分。</a:t>
            </a:r>
            <a:endParaRPr lang="en-US" altLang="zh-CN" sz="14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中心点可以通过迭代算法来找到，满足条件：所有的数据点到聚类中心的距离之和是最小的。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中心点确定后，每个数据点属于离它最近的中心点。</a:t>
            </a:r>
            <a:endParaRPr lang="en-US" altLang="zh-CN" sz="14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76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2.K-Means</a:t>
            </a:r>
            <a:r>
              <a:rPr lang="zh-CN" altLang="en-US" dirty="0"/>
              <a:t>聚类算法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算法步骤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采用 </a:t>
            </a:r>
            <a:r>
              <a:rPr lang="en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EM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 迭代确定中心点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。流程分两步：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更新中心点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：初始化的时候以随机取点作为起始点；迭代过程中，取同一类的所有数据点的重心（或质心）作为新中心点。</a:t>
            </a:r>
          </a:p>
          <a:p>
            <a:pPr marL="1257300" lvl="2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分配数据点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：把所有的数据点分配到离它最近的中心点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u"/>
            </a:pPr>
            <a:r>
              <a:rPr lang="zh-CN" altLang="en-US" sz="18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重复上面的两个步骤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，一直到中心点不再改变为止</a:t>
            </a: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7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2.K-Means</a:t>
            </a:r>
            <a:r>
              <a:rPr lang="zh-CN" altLang="en-US" dirty="0"/>
              <a:t>聚类算法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算法步骤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左侧</a:t>
            </a:r>
            <a:r>
              <a:rPr lang="en" altLang="zh-CN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Assignments</a:t>
            </a:r>
            <a:r>
              <a:rPr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一开始随机选取三个点，作为三个类的中心，基于其它点和这三个中心点的距离分配簇；每一类重新计算和分配中心。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右侧</a:t>
            </a:r>
            <a:r>
              <a:rPr lang="en" altLang="zh-CN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Refitted Means</a:t>
            </a:r>
            <a:r>
              <a:rPr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根据新的中心点，重新分配所有的数据点（原来属于绿色中心点的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个点，此次迭代后变成属于红色中心点了）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</a:pPr>
            <a:endPara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2818" name="Picture 2" descr="聚类算法详解; K-Means聚类算法; 算法步骤;">
            <a:extLst>
              <a:ext uri="{FF2B5EF4-FFF2-40B4-BE49-F238E27FC236}">
                <a16:creationId xmlns:a16="http://schemas.microsoft.com/office/drawing/2014/main" id="{84DD50F6-0516-D7DE-E80F-E79A4CEBC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4522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49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2.K-Means</a:t>
            </a:r>
            <a:r>
              <a:rPr lang="zh-CN" altLang="en-US" dirty="0"/>
              <a:t>聚类算法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算法步骤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a)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上有一群散落的点，我们设定簇数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K=2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b)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为随机找</a:t>
            </a:r>
            <a:r>
              <a:rPr lang="en-US" altLang="zh-CN" sz="12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2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个点作为中心初始化后，第一次分类的结果</a:t>
            </a:r>
            <a:endParaRPr lang="en-US" altLang="zh-CN" sz="12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可以看到，红蓝分界线在这群点的中央穿过。这显然有问题，对红蓝两类分别计算它们的中心</a:t>
            </a:r>
            <a:endParaRPr lang="en-US" altLang="zh-CN" sz="10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c)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可以看到，一个落在左下方这一团里，另一个落在右上方那一团里。以新的中心点进行第二次分类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d)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的分界线就基本是已经可以把两团分开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f)</a:t>
            </a:r>
            <a:r>
              <a:rPr lang="zh-CN" altLang="e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(g)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显示后续重复计算你「中心点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分类数据点」的过程已经收敛，数据点分配基本不动，聚类完成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</a:pPr>
            <a:endParaRPr lang="zh-CN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2" descr="聚类算法详解; K-Means聚类算法; 算法步骤;">
            <a:extLst>
              <a:ext uri="{FF2B5EF4-FFF2-40B4-BE49-F238E27FC236}">
                <a16:creationId xmlns:a16="http://schemas.microsoft.com/office/drawing/2014/main" id="{0C2D8BC2-B5A9-FE7F-8EA8-0276C2F36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7402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52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2.K-Means</a:t>
            </a:r>
            <a:r>
              <a:rPr lang="zh-CN" altLang="en-US" dirty="0"/>
              <a:t>聚类算法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算法步骤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zh-CN" altLang="en-US" dirty="0"/>
              <a:t>下方的动图能更清晰地展示这个过程：</a:t>
            </a: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6914" name="Picture 2" descr="聚类算法详解; K-Means聚类算法; 算法步骤;">
            <a:extLst>
              <a:ext uri="{FF2B5EF4-FFF2-40B4-BE49-F238E27FC236}">
                <a16:creationId xmlns:a16="http://schemas.microsoft.com/office/drawing/2014/main" id="{EDEEDE58-A057-03D2-941E-6E80A653E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4" y="1980964"/>
            <a:ext cx="7889240" cy="44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7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3.K-Means</a:t>
            </a:r>
            <a:r>
              <a:rPr lang="zh-CN" altLang="en-US" dirty="0"/>
              <a:t>缺点与改进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算法缺点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算法简单易用，它有什么缺点呢？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r>
              <a:rPr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中心点是所有同一类数据点的质心，所以聚类中心点可能不属于数据集的样本点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缺点</a:t>
            </a:r>
            <a:r>
              <a:rPr lang="en-US" altLang="zh-CN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计算距离时我们用的是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L2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距离的平方。对离群点很敏感，噪声（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Noisy Data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和离群点（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Outlier</a:t>
            </a:r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会把中心点拉偏，甚至改变分割线的位置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79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3.K-Means</a:t>
            </a:r>
            <a:r>
              <a:rPr lang="zh-CN" altLang="en-US" dirty="0"/>
              <a:t>缺点与改进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</a:t>
            </a:r>
            <a:r>
              <a:rPr lang="en-US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doids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针对 </a:t>
            </a: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算法的缺点改进得到了 </a:t>
            </a: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K-Medoids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算法：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）限制聚类中心点必须来自数据点。</a:t>
            </a:r>
          </a:p>
          <a:p>
            <a:pPr marL="1657350" lvl="3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求中心点的计算方法，由原来的直接计算重心，变成计算完重心后，在重心附近找一个数据点作为新的中心点。</a:t>
            </a:r>
          </a:p>
          <a:p>
            <a:pPr marL="1657350" lvl="3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K-Medoids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重拟合步骤比直接求平均的 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 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要复杂一些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ü"/>
            </a:pPr>
            <a:r>
              <a:rPr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）为避免平方计算对离群点的敏感，把平方变成绝对值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12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3.K-Means</a:t>
            </a:r>
            <a:r>
              <a:rPr lang="zh-CN" altLang="en-US" dirty="0"/>
              <a:t>缺点与改进</a:t>
            </a: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7938" name="Picture 2" descr="聚类算法详解; K-Means缺点与改进; 算法缺点;">
            <a:extLst>
              <a:ext uri="{FF2B5EF4-FFF2-40B4-BE49-F238E27FC236}">
                <a16:creationId xmlns:a16="http://schemas.microsoft.com/office/drawing/2014/main" id="{BBE1500A-3B29-E850-AEDC-8309BD6D0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5336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D602D862-CE8A-5312-B50D-E9BC4BDB9E62}"/>
              </a:ext>
            </a:extLst>
          </p:cNvPr>
          <p:cNvSpPr txBox="1">
            <a:spLocks/>
          </p:cNvSpPr>
          <p:nvPr/>
        </p:nvSpPr>
        <p:spPr>
          <a:xfrm>
            <a:off x="260350" y="952422"/>
            <a:ext cx="8517890" cy="979247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K-Medoids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K-Medoids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算法的迭代过程与 </a:t>
            </a: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是一致的：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起始点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不是随机点，而是任意选择数据集中的点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距离，而不是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距离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新的中心点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，也不是同类所有点的重心，而是同一类别所有数据点中，离其它点最近的点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复杂度方面，相比于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O(n),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K-Medoids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更新中心点的复杂度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lang="en-US" altLang="zh-CN" sz="1400" baseline="30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要更高</a:t>
            </a:r>
          </a:p>
          <a:p>
            <a:pPr marL="1200150" lvl="2" indent="-28575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88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latin typeface="Verdana" pitchFamily="34" charset="0"/>
                <a:ea typeface="幼圆" pitchFamily="49" charset="-122"/>
                <a:cs typeface="Verdana" pitchFamily="34" charset="0"/>
              </a:rPr>
              <a:t>第九章：聚类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09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3.K-Means</a:t>
            </a:r>
            <a:r>
              <a:rPr lang="zh-CN" altLang="en-US" dirty="0"/>
              <a:t>缺点与改进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对比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K-Medoids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算法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8962" name="Picture 2" descr="聚类算法详解; K-Means V.S. ; K-Medoids;">
            <a:extLst>
              <a:ext uri="{FF2B5EF4-FFF2-40B4-BE49-F238E27FC236}">
                <a16:creationId xmlns:a16="http://schemas.microsoft.com/office/drawing/2014/main" id="{70A90B4F-24DF-0F2D-1234-F031E0BD5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487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3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层次聚类算法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层次聚类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vs.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划分聚类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zh-CN" altLang="en-US" dirty="0"/>
              <a:t>划分聚类得到的是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划分清晰的几个类，而层次聚类最后得到的是一个树状层次化结构</a:t>
            </a: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9986" name="Picture 2" descr="聚类算法详解; 层次聚类算法; 划分聚类 V.S. 层次聚类;">
            <a:extLst>
              <a:ext uri="{FF2B5EF4-FFF2-40B4-BE49-F238E27FC236}">
                <a16:creationId xmlns:a16="http://schemas.microsoft.com/office/drawing/2014/main" id="{9885DB82-CC52-BAE1-FA89-DA1ED675A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923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3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层次聚类算法</a:t>
            </a: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2034" name="Picture 2" descr="聚类算法详解; 层次聚类算法; 划分聚类 V.S. 层次聚类;">
            <a:extLst>
              <a:ext uri="{FF2B5EF4-FFF2-40B4-BE49-F238E27FC236}">
                <a16:creationId xmlns:a16="http://schemas.microsoft.com/office/drawing/2014/main" id="{876F2011-D2AE-358E-EDD1-8D7D4191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1155FB2-98BD-F7A8-4B34-4BC1FB14A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层次聚类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vs.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划分聚类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从层次化聚类转换为划分聚类很简单，在层次化聚类的某一层进行切割，就得到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个划分聚类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457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层次聚类算法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Single-Linkage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这个算法是构造一棵二叉树，用叶节点代表数据，而二叉树的每一个内部节点代表一个聚类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这是</a:t>
            </a:r>
            <a:r>
              <a:rPr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一个从下而上的聚类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。这棵树是先有叶子，顺着叶子逐渐长树枝，树枝越长越大一直到树根。如果叶子很多，这个生长过程需要合并的类就会很多。图中有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sz="16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个数据点，一共发生了</a:t>
            </a:r>
            <a:r>
              <a:rPr lang="en-US" altLang="zh-CN" sz="16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60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次合并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4082" name="Picture 2" descr="聚类算法详解; 层次聚类算法; Single-Linkage算法;">
            <a:extLst>
              <a:ext uri="{FF2B5EF4-FFF2-40B4-BE49-F238E27FC236}">
                <a16:creationId xmlns:a16="http://schemas.microsoft.com/office/drawing/2014/main" id="{C1FFB735-2D08-219E-EA5C-6D791E185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8822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57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层次聚类算法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Complete-Linkage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 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Single-Linkage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算法相似，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Complete-Linkage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迭代思路是一样的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，不同的是在合并类时，</a:t>
            </a:r>
            <a:r>
              <a:rPr lang="e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Single-Linkage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是用两个类中距离最小的两个点作为类之间的距离，而 </a:t>
            </a:r>
            <a:r>
              <a:rPr lang="en" altLang="zh-CN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Complete-Linkage </a:t>
            </a:r>
            <a:r>
              <a:rPr lang="zh-CN" altLang="en-US" sz="16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恰恰相反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，用距离最远的两个数据点之间的距离作为这两个类之间的距离</a:t>
            </a: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6130" name="Picture 2" descr="聚类算法详解; 层次聚类算法; Complete-Linkage算法;">
            <a:extLst>
              <a:ext uri="{FF2B5EF4-FFF2-40B4-BE49-F238E27FC236}">
                <a16:creationId xmlns:a16="http://schemas.microsoft.com/office/drawing/2014/main" id="{8A136632-0076-6E44-0C80-09824B33B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211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68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层次聚类算法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Complete-Linkage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这两种计算方法各有利弊。总的来说，层次聚类的计算复杂度是</a:t>
            </a:r>
            <a:r>
              <a:rPr lang="en-US" altLang="zh-CN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lang="en-US" altLang="zh-CN" sz="1600" baseline="30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级别。可以用优先队列的数据结构对算法加速，加速后能减低到</a:t>
            </a:r>
            <a:r>
              <a:rPr lang="en-US" altLang="zh-CN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O(n</a:t>
            </a:r>
            <a:r>
              <a:rPr lang="en-US" altLang="zh-CN" sz="1600" baseline="300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logn)</a:t>
            </a:r>
            <a:r>
              <a:rPr lang="zh-CN" altLang="en-US" sz="16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级别。</a:t>
            </a:r>
            <a:endParaRPr lang="en-US" altLang="zh-CN" sz="16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6130" name="Picture 2" descr="聚类算法详解; 层次聚类算法; Complete-Linkage算法;">
            <a:extLst>
              <a:ext uri="{FF2B5EF4-FFF2-40B4-BE49-F238E27FC236}">
                <a16:creationId xmlns:a16="http://schemas.microsoft.com/office/drawing/2014/main" id="{8A136632-0076-6E44-0C80-09824B33B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635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771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5.DB-SCAN</a:t>
            </a:r>
            <a:r>
              <a:rPr lang="zh-CN" altLang="en-US" dirty="0"/>
              <a:t>算法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DB-SCAN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算法（另外一个聚类算法）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DB-SCAN </a:t>
            </a: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是一个基于密度的聚类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。如下图中这样</a:t>
            </a: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不规则形态的点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，如果用 </a:t>
            </a: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效果不会很好。而通过 </a:t>
            </a:r>
            <a:r>
              <a:rPr lang="en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DB-SCAN 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就可以很好地把在同一密度区域的点聚在一类中</a:t>
            </a: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7154" name="Picture 2" descr="聚类算法详解; DB-SCAN V.S. K-Means;">
            <a:extLst>
              <a:ext uri="{FF2B5EF4-FFF2-40B4-BE49-F238E27FC236}">
                <a16:creationId xmlns:a16="http://schemas.microsoft.com/office/drawing/2014/main" id="{6ABF192E-1CFF-E78C-326F-80D40BC96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927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8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1252330"/>
            <a:ext cx="8616950" cy="4919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聚类任务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性能度量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距离计算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原型聚类</a:t>
            </a:r>
            <a:endParaRPr lang="en-US" altLang="en-US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密度聚类</a:t>
            </a:r>
            <a:endParaRPr lang="en-US" altLang="en-US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b="1" dirty="0">
                <a:latin typeface="+mn-ea"/>
                <a:ea typeface="+mn-ea"/>
              </a:rPr>
              <a:t>层次聚类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734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1252330"/>
            <a:ext cx="8616950" cy="4919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聚类任务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密度聚类</a:t>
            </a:r>
            <a:endParaRPr lang="en-US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350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聚类任务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2022476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altLang="en-US" dirty="0"/>
              <a:t>“无监督学习”</a:t>
            </a:r>
            <a:r>
              <a:rPr lang="zh-CN" altLang="en-US" dirty="0"/>
              <a:t>任务</a:t>
            </a:r>
            <a:r>
              <a:rPr altLang="en-US" dirty="0"/>
              <a:t>中研究最多、应用最广</a:t>
            </a:r>
            <a:r>
              <a:rPr lang="en-US" altLang="en-US" dirty="0"/>
              <a:t>.</a:t>
            </a:r>
          </a:p>
          <a:p>
            <a:r>
              <a:rPr altLang="en-US" dirty="0"/>
              <a:t> 聚类目标：将数据集中的样本划分为若干个通常不相交的子集（“簇”，</a:t>
            </a:r>
            <a:r>
              <a:rPr lang="en-US" altLang="zh-CN" dirty="0"/>
              <a:t>cluster</a:t>
            </a:r>
            <a:r>
              <a:rPr altLang="en-US" dirty="0"/>
              <a:t>）</a:t>
            </a:r>
            <a:r>
              <a:rPr lang="en-US" altLang="en-US" dirty="0"/>
              <a:t>.</a:t>
            </a:r>
          </a:p>
          <a:p>
            <a:r>
              <a:rPr altLang="en-US" dirty="0"/>
              <a:t> 聚类既可以作为一个单独过程（用于找寻数据内在的分布结构），       </a:t>
            </a:r>
            <a:r>
              <a:rPr lang="en-US" altLang="en-US" dirty="0"/>
              <a:t>   </a:t>
            </a:r>
            <a:r>
              <a:rPr altLang="en-US" dirty="0"/>
              <a:t>也可作为分类等其他学习任务的前驱过程</a:t>
            </a:r>
            <a:r>
              <a:rPr lang="en-US" altLang="en-US" dirty="0"/>
              <a:t>.</a:t>
            </a:r>
          </a:p>
          <a:p>
            <a:endParaRPr lang="en-US" altLang="en-US" dirty="0"/>
          </a:p>
          <a:p>
            <a:endParaRPr lang="zh-CN" altLang="en-US" dirty="0"/>
          </a:p>
        </p:txBody>
      </p:sp>
      <p:grpSp>
        <p:nvGrpSpPr>
          <p:cNvPr id="46" name="组合 45"/>
          <p:cNvGrpSpPr/>
          <p:nvPr/>
        </p:nvGrpSpPr>
        <p:grpSpPr>
          <a:xfrm>
            <a:off x="2781300" y="3568700"/>
            <a:ext cx="3533481" cy="2463800"/>
            <a:chOff x="2387600" y="3568700"/>
            <a:chExt cx="3533481" cy="2463800"/>
          </a:xfrm>
        </p:grpSpPr>
        <p:sp>
          <p:nvSpPr>
            <p:cNvPr id="16" name="任意多边形 15"/>
            <p:cNvSpPr/>
            <p:nvPr/>
          </p:nvSpPr>
          <p:spPr>
            <a:xfrm>
              <a:off x="2387600" y="3581259"/>
              <a:ext cx="1920583" cy="1615266"/>
            </a:xfrm>
            <a:custGeom>
              <a:avLst/>
              <a:gdLst>
                <a:gd name="connsiteX0" fmla="*/ 127000 w 1920583"/>
                <a:gd name="connsiteY0" fmla="*/ 660541 h 1615266"/>
                <a:gd name="connsiteX1" fmla="*/ 152400 w 1920583"/>
                <a:gd name="connsiteY1" fmla="*/ 749441 h 1615266"/>
                <a:gd name="connsiteX2" fmla="*/ 114300 w 1920583"/>
                <a:gd name="connsiteY2" fmla="*/ 825641 h 1615266"/>
                <a:gd name="connsiteX3" fmla="*/ 88900 w 1920583"/>
                <a:gd name="connsiteY3" fmla="*/ 901841 h 1615266"/>
                <a:gd name="connsiteX4" fmla="*/ 63500 w 1920583"/>
                <a:gd name="connsiteY4" fmla="*/ 939941 h 1615266"/>
                <a:gd name="connsiteX5" fmla="*/ 50800 w 1920583"/>
                <a:gd name="connsiteY5" fmla="*/ 978041 h 1615266"/>
                <a:gd name="connsiteX6" fmla="*/ 25400 w 1920583"/>
                <a:gd name="connsiteY6" fmla="*/ 1016141 h 1615266"/>
                <a:gd name="connsiteX7" fmla="*/ 0 w 1920583"/>
                <a:gd name="connsiteY7" fmla="*/ 1092341 h 1615266"/>
                <a:gd name="connsiteX8" fmla="*/ 25400 w 1920583"/>
                <a:gd name="connsiteY8" fmla="*/ 1244741 h 1615266"/>
                <a:gd name="connsiteX9" fmla="*/ 50800 w 1920583"/>
                <a:gd name="connsiteY9" fmla="*/ 1320941 h 1615266"/>
                <a:gd name="connsiteX10" fmla="*/ 76200 w 1920583"/>
                <a:gd name="connsiteY10" fmla="*/ 1359041 h 1615266"/>
                <a:gd name="connsiteX11" fmla="*/ 114300 w 1920583"/>
                <a:gd name="connsiteY11" fmla="*/ 1435241 h 1615266"/>
                <a:gd name="connsiteX12" fmla="*/ 152400 w 1920583"/>
                <a:gd name="connsiteY12" fmla="*/ 1460641 h 1615266"/>
                <a:gd name="connsiteX13" fmla="*/ 190500 w 1920583"/>
                <a:gd name="connsiteY13" fmla="*/ 1498741 h 1615266"/>
                <a:gd name="connsiteX14" fmla="*/ 266700 w 1920583"/>
                <a:gd name="connsiteY14" fmla="*/ 1524141 h 1615266"/>
                <a:gd name="connsiteX15" fmla="*/ 342900 w 1920583"/>
                <a:gd name="connsiteY15" fmla="*/ 1549541 h 1615266"/>
                <a:gd name="connsiteX16" fmla="*/ 457200 w 1920583"/>
                <a:gd name="connsiteY16" fmla="*/ 1587641 h 1615266"/>
                <a:gd name="connsiteX17" fmla="*/ 495300 w 1920583"/>
                <a:gd name="connsiteY17" fmla="*/ 1600341 h 1615266"/>
                <a:gd name="connsiteX18" fmla="*/ 558800 w 1920583"/>
                <a:gd name="connsiteY18" fmla="*/ 1613041 h 1615266"/>
                <a:gd name="connsiteX19" fmla="*/ 812800 w 1920583"/>
                <a:gd name="connsiteY19" fmla="*/ 1587641 h 1615266"/>
                <a:gd name="connsiteX20" fmla="*/ 889000 w 1920583"/>
                <a:gd name="connsiteY20" fmla="*/ 1562241 h 1615266"/>
                <a:gd name="connsiteX21" fmla="*/ 927100 w 1920583"/>
                <a:gd name="connsiteY21" fmla="*/ 1549541 h 1615266"/>
                <a:gd name="connsiteX22" fmla="*/ 977900 w 1920583"/>
                <a:gd name="connsiteY22" fmla="*/ 1473341 h 1615266"/>
                <a:gd name="connsiteX23" fmla="*/ 990600 w 1920583"/>
                <a:gd name="connsiteY23" fmla="*/ 1422541 h 1615266"/>
                <a:gd name="connsiteX24" fmla="*/ 1041400 w 1920583"/>
                <a:gd name="connsiteY24" fmla="*/ 1346341 h 1615266"/>
                <a:gd name="connsiteX25" fmla="*/ 1079500 w 1920583"/>
                <a:gd name="connsiteY25" fmla="*/ 1270141 h 1615266"/>
                <a:gd name="connsiteX26" fmla="*/ 1257300 w 1920583"/>
                <a:gd name="connsiteY26" fmla="*/ 1143141 h 1615266"/>
                <a:gd name="connsiteX27" fmla="*/ 1371600 w 1920583"/>
                <a:gd name="connsiteY27" fmla="*/ 1092341 h 1615266"/>
                <a:gd name="connsiteX28" fmla="*/ 1409700 w 1920583"/>
                <a:gd name="connsiteY28" fmla="*/ 1079641 h 1615266"/>
                <a:gd name="connsiteX29" fmla="*/ 1473200 w 1920583"/>
                <a:gd name="connsiteY29" fmla="*/ 1054241 h 1615266"/>
                <a:gd name="connsiteX30" fmla="*/ 1511300 w 1920583"/>
                <a:gd name="connsiteY30" fmla="*/ 1041541 h 1615266"/>
                <a:gd name="connsiteX31" fmla="*/ 1600200 w 1920583"/>
                <a:gd name="connsiteY31" fmla="*/ 978041 h 1615266"/>
                <a:gd name="connsiteX32" fmla="*/ 1638300 w 1920583"/>
                <a:gd name="connsiteY32" fmla="*/ 952641 h 1615266"/>
                <a:gd name="connsiteX33" fmla="*/ 1676400 w 1920583"/>
                <a:gd name="connsiteY33" fmla="*/ 939941 h 1615266"/>
                <a:gd name="connsiteX34" fmla="*/ 1714500 w 1920583"/>
                <a:gd name="connsiteY34" fmla="*/ 901841 h 1615266"/>
                <a:gd name="connsiteX35" fmla="*/ 1752600 w 1920583"/>
                <a:gd name="connsiteY35" fmla="*/ 876441 h 1615266"/>
                <a:gd name="connsiteX36" fmla="*/ 1790700 w 1920583"/>
                <a:gd name="connsiteY36" fmla="*/ 825641 h 1615266"/>
                <a:gd name="connsiteX37" fmla="*/ 1828800 w 1920583"/>
                <a:gd name="connsiteY37" fmla="*/ 787541 h 1615266"/>
                <a:gd name="connsiteX38" fmla="*/ 1841500 w 1920583"/>
                <a:gd name="connsiteY38" fmla="*/ 736741 h 1615266"/>
                <a:gd name="connsiteX39" fmla="*/ 1879600 w 1920583"/>
                <a:gd name="connsiteY39" fmla="*/ 647841 h 1615266"/>
                <a:gd name="connsiteX40" fmla="*/ 1905000 w 1920583"/>
                <a:gd name="connsiteY40" fmla="*/ 546241 h 1615266"/>
                <a:gd name="connsiteX41" fmla="*/ 1866900 w 1920583"/>
                <a:gd name="connsiteY41" fmla="*/ 343041 h 1615266"/>
                <a:gd name="connsiteX42" fmla="*/ 1828800 w 1920583"/>
                <a:gd name="connsiteY42" fmla="*/ 317641 h 1615266"/>
                <a:gd name="connsiteX43" fmla="*/ 1765300 w 1920583"/>
                <a:gd name="connsiteY43" fmla="*/ 241441 h 1615266"/>
                <a:gd name="connsiteX44" fmla="*/ 1714500 w 1920583"/>
                <a:gd name="connsiteY44" fmla="*/ 216041 h 1615266"/>
                <a:gd name="connsiteX45" fmla="*/ 1676400 w 1920583"/>
                <a:gd name="connsiteY45" fmla="*/ 177941 h 1615266"/>
                <a:gd name="connsiteX46" fmla="*/ 1600200 w 1920583"/>
                <a:gd name="connsiteY46" fmla="*/ 152541 h 1615266"/>
                <a:gd name="connsiteX47" fmla="*/ 1524000 w 1920583"/>
                <a:gd name="connsiteY47" fmla="*/ 101741 h 1615266"/>
                <a:gd name="connsiteX48" fmla="*/ 1435100 w 1920583"/>
                <a:gd name="connsiteY48" fmla="*/ 76341 h 1615266"/>
                <a:gd name="connsiteX49" fmla="*/ 1358900 w 1920583"/>
                <a:gd name="connsiteY49" fmla="*/ 63641 h 1615266"/>
                <a:gd name="connsiteX50" fmla="*/ 1231900 w 1920583"/>
                <a:gd name="connsiteY50" fmla="*/ 38241 h 1615266"/>
                <a:gd name="connsiteX51" fmla="*/ 1092200 w 1920583"/>
                <a:gd name="connsiteY51" fmla="*/ 25541 h 1615266"/>
                <a:gd name="connsiteX52" fmla="*/ 609600 w 1920583"/>
                <a:gd name="connsiteY52" fmla="*/ 50941 h 1615266"/>
                <a:gd name="connsiteX53" fmla="*/ 508000 w 1920583"/>
                <a:gd name="connsiteY53" fmla="*/ 76341 h 1615266"/>
                <a:gd name="connsiteX54" fmla="*/ 469900 w 1920583"/>
                <a:gd name="connsiteY54" fmla="*/ 89041 h 1615266"/>
                <a:gd name="connsiteX55" fmla="*/ 419100 w 1920583"/>
                <a:gd name="connsiteY55" fmla="*/ 101741 h 1615266"/>
                <a:gd name="connsiteX56" fmla="*/ 381000 w 1920583"/>
                <a:gd name="connsiteY56" fmla="*/ 127141 h 1615266"/>
                <a:gd name="connsiteX57" fmla="*/ 342900 w 1920583"/>
                <a:gd name="connsiteY57" fmla="*/ 139841 h 1615266"/>
                <a:gd name="connsiteX58" fmla="*/ 266700 w 1920583"/>
                <a:gd name="connsiteY58" fmla="*/ 190641 h 1615266"/>
                <a:gd name="connsiteX59" fmla="*/ 228600 w 1920583"/>
                <a:gd name="connsiteY59" fmla="*/ 216041 h 1615266"/>
                <a:gd name="connsiteX60" fmla="*/ 152400 w 1920583"/>
                <a:gd name="connsiteY60" fmla="*/ 368441 h 1615266"/>
                <a:gd name="connsiteX61" fmla="*/ 139700 w 1920583"/>
                <a:gd name="connsiteY61" fmla="*/ 406541 h 1615266"/>
                <a:gd name="connsiteX62" fmla="*/ 127000 w 1920583"/>
                <a:gd name="connsiteY62" fmla="*/ 444641 h 1615266"/>
                <a:gd name="connsiteX63" fmla="*/ 127000 w 1920583"/>
                <a:gd name="connsiteY63" fmla="*/ 660541 h 16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20583" h="1615266">
                  <a:moveTo>
                    <a:pt x="127000" y="660541"/>
                  </a:moveTo>
                  <a:cubicBezTo>
                    <a:pt x="132989" y="678508"/>
                    <a:pt x="152400" y="733494"/>
                    <a:pt x="152400" y="749441"/>
                  </a:cubicBezTo>
                  <a:cubicBezTo>
                    <a:pt x="152400" y="784179"/>
                    <a:pt x="127142" y="796746"/>
                    <a:pt x="114300" y="825641"/>
                  </a:cubicBezTo>
                  <a:cubicBezTo>
                    <a:pt x="103426" y="850107"/>
                    <a:pt x="103752" y="879564"/>
                    <a:pt x="88900" y="901841"/>
                  </a:cubicBezTo>
                  <a:cubicBezTo>
                    <a:pt x="80433" y="914541"/>
                    <a:pt x="70326" y="926289"/>
                    <a:pt x="63500" y="939941"/>
                  </a:cubicBezTo>
                  <a:cubicBezTo>
                    <a:pt x="57513" y="951915"/>
                    <a:pt x="56787" y="966067"/>
                    <a:pt x="50800" y="978041"/>
                  </a:cubicBezTo>
                  <a:cubicBezTo>
                    <a:pt x="43974" y="991693"/>
                    <a:pt x="31599" y="1002193"/>
                    <a:pt x="25400" y="1016141"/>
                  </a:cubicBezTo>
                  <a:cubicBezTo>
                    <a:pt x="14526" y="1040607"/>
                    <a:pt x="0" y="1092341"/>
                    <a:pt x="0" y="1092341"/>
                  </a:cubicBezTo>
                  <a:cubicBezTo>
                    <a:pt x="9005" y="1164381"/>
                    <a:pt x="7419" y="1184804"/>
                    <a:pt x="25400" y="1244741"/>
                  </a:cubicBezTo>
                  <a:cubicBezTo>
                    <a:pt x="33093" y="1270386"/>
                    <a:pt x="35948" y="1298664"/>
                    <a:pt x="50800" y="1320941"/>
                  </a:cubicBezTo>
                  <a:cubicBezTo>
                    <a:pt x="59267" y="1333641"/>
                    <a:pt x="69374" y="1345389"/>
                    <a:pt x="76200" y="1359041"/>
                  </a:cubicBezTo>
                  <a:cubicBezTo>
                    <a:pt x="96858" y="1400358"/>
                    <a:pt x="77904" y="1398845"/>
                    <a:pt x="114300" y="1435241"/>
                  </a:cubicBezTo>
                  <a:cubicBezTo>
                    <a:pt x="125093" y="1446034"/>
                    <a:pt x="140674" y="1450870"/>
                    <a:pt x="152400" y="1460641"/>
                  </a:cubicBezTo>
                  <a:cubicBezTo>
                    <a:pt x="166198" y="1472139"/>
                    <a:pt x="174800" y="1490019"/>
                    <a:pt x="190500" y="1498741"/>
                  </a:cubicBezTo>
                  <a:cubicBezTo>
                    <a:pt x="213905" y="1511744"/>
                    <a:pt x="241300" y="1515674"/>
                    <a:pt x="266700" y="1524141"/>
                  </a:cubicBezTo>
                  <a:lnTo>
                    <a:pt x="342900" y="1549541"/>
                  </a:lnTo>
                  <a:lnTo>
                    <a:pt x="457200" y="1587641"/>
                  </a:lnTo>
                  <a:cubicBezTo>
                    <a:pt x="469900" y="1591874"/>
                    <a:pt x="482173" y="1597716"/>
                    <a:pt x="495300" y="1600341"/>
                  </a:cubicBezTo>
                  <a:lnTo>
                    <a:pt x="558800" y="1613041"/>
                  </a:lnTo>
                  <a:cubicBezTo>
                    <a:pt x="683945" y="1605219"/>
                    <a:pt x="720716" y="1615266"/>
                    <a:pt x="812800" y="1587641"/>
                  </a:cubicBezTo>
                  <a:cubicBezTo>
                    <a:pt x="838445" y="1579948"/>
                    <a:pt x="863600" y="1570708"/>
                    <a:pt x="889000" y="1562241"/>
                  </a:cubicBezTo>
                  <a:lnTo>
                    <a:pt x="927100" y="1549541"/>
                  </a:lnTo>
                  <a:cubicBezTo>
                    <a:pt x="944033" y="1524141"/>
                    <a:pt x="970496" y="1502957"/>
                    <a:pt x="977900" y="1473341"/>
                  </a:cubicBezTo>
                  <a:cubicBezTo>
                    <a:pt x="982133" y="1456408"/>
                    <a:pt x="982794" y="1438153"/>
                    <a:pt x="990600" y="1422541"/>
                  </a:cubicBezTo>
                  <a:cubicBezTo>
                    <a:pt x="1004252" y="1395237"/>
                    <a:pt x="1031747" y="1375301"/>
                    <a:pt x="1041400" y="1346341"/>
                  </a:cubicBezTo>
                  <a:cubicBezTo>
                    <a:pt x="1050701" y="1318438"/>
                    <a:pt x="1056053" y="1291243"/>
                    <a:pt x="1079500" y="1270141"/>
                  </a:cubicBezTo>
                  <a:cubicBezTo>
                    <a:pt x="1081271" y="1268547"/>
                    <a:pt x="1235475" y="1150416"/>
                    <a:pt x="1257300" y="1143141"/>
                  </a:cubicBezTo>
                  <a:cubicBezTo>
                    <a:pt x="1453889" y="1077611"/>
                    <a:pt x="1250845" y="1152718"/>
                    <a:pt x="1371600" y="1092341"/>
                  </a:cubicBezTo>
                  <a:cubicBezTo>
                    <a:pt x="1383574" y="1086354"/>
                    <a:pt x="1397165" y="1084341"/>
                    <a:pt x="1409700" y="1079641"/>
                  </a:cubicBezTo>
                  <a:cubicBezTo>
                    <a:pt x="1431046" y="1071636"/>
                    <a:pt x="1451854" y="1062246"/>
                    <a:pt x="1473200" y="1054241"/>
                  </a:cubicBezTo>
                  <a:cubicBezTo>
                    <a:pt x="1485735" y="1049541"/>
                    <a:pt x="1499326" y="1047528"/>
                    <a:pt x="1511300" y="1041541"/>
                  </a:cubicBezTo>
                  <a:cubicBezTo>
                    <a:pt x="1531253" y="1031564"/>
                    <a:pt x="1586777" y="987629"/>
                    <a:pt x="1600200" y="978041"/>
                  </a:cubicBezTo>
                  <a:cubicBezTo>
                    <a:pt x="1612620" y="969169"/>
                    <a:pt x="1624648" y="959467"/>
                    <a:pt x="1638300" y="952641"/>
                  </a:cubicBezTo>
                  <a:cubicBezTo>
                    <a:pt x="1650274" y="946654"/>
                    <a:pt x="1663700" y="944174"/>
                    <a:pt x="1676400" y="939941"/>
                  </a:cubicBezTo>
                  <a:cubicBezTo>
                    <a:pt x="1689100" y="927241"/>
                    <a:pt x="1700702" y="913339"/>
                    <a:pt x="1714500" y="901841"/>
                  </a:cubicBezTo>
                  <a:cubicBezTo>
                    <a:pt x="1726226" y="892070"/>
                    <a:pt x="1741807" y="887234"/>
                    <a:pt x="1752600" y="876441"/>
                  </a:cubicBezTo>
                  <a:cubicBezTo>
                    <a:pt x="1767567" y="861474"/>
                    <a:pt x="1776925" y="841712"/>
                    <a:pt x="1790700" y="825641"/>
                  </a:cubicBezTo>
                  <a:cubicBezTo>
                    <a:pt x="1802389" y="812004"/>
                    <a:pt x="1816100" y="800241"/>
                    <a:pt x="1828800" y="787541"/>
                  </a:cubicBezTo>
                  <a:cubicBezTo>
                    <a:pt x="1833033" y="770608"/>
                    <a:pt x="1835371" y="753084"/>
                    <a:pt x="1841500" y="736741"/>
                  </a:cubicBezTo>
                  <a:cubicBezTo>
                    <a:pt x="1876193" y="644226"/>
                    <a:pt x="1858575" y="724932"/>
                    <a:pt x="1879600" y="647841"/>
                  </a:cubicBezTo>
                  <a:cubicBezTo>
                    <a:pt x="1888785" y="614162"/>
                    <a:pt x="1905000" y="546241"/>
                    <a:pt x="1905000" y="546241"/>
                  </a:cubicBezTo>
                  <a:cubicBezTo>
                    <a:pt x="1899570" y="475648"/>
                    <a:pt x="1920583" y="396724"/>
                    <a:pt x="1866900" y="343041"/>
                  </a:cubicBezTo>
                  <a:cubicBezTo>
                    <a:pt x="1856107" y="332248"/>
                    <a:pt x="1841500" y="326108"/>
                    <a:pt x="1828800" y="317641"/>
                  </a:cubicBezTo>
                  <a:cubicBezTo>
                    <a:pt x="1808547" y="287261"/>
                    <a:pt x="1796414" y="263665"/>
                    <a:pt x="1765300" y="241441"/>
                  </a:cubicBezTo>
                  <a:cubicBezTo>
                    <a:pt x="1749894" y="230437"/>
                    <a:pt x="1729906" y="227045"/>
                    <a:pt x="1714500" y="216041"/>
                  </a:cubicBezTo>
                  <a:cubicBezTo>
                    <a:pt x="1699885" y="205602"/>
                    <a:pt x="1692100" y="186663"/>
                    <a:pt x="1676400" y="177941"/>
                  </a:cubicBezTo>
                  <a:cubicBezTo>
                    <a:pt x="1652995" y="164938"/>
                    <a:pt x="1622477" y="167393"/>
                    <a:pt x="1600200" y="152541"/>
                  </a:cubicBezTo>
                  <a:cubicBezTo>
                    <a:pt x="1574800" y="135608"/>
                    <a:pt x="1552960" y="111394"/>
                    <a:pt x="1524000" y="101741"/>
                  </a:cubicBezTo>
                  <a:cubicBezTo>
                    <a:pt x="1487687" y="89637"/>
                    <a:pt x="1474967" y="84314"/>
                    <a:pt x="1435100" y="76341"/>
                  </a:cubicBezTo>
                  <a:cubicBezTo>
                    <a:pt x="1409850" y="71291"/>
                    <a:pt x="1384150" y="68691"/>
                    <a:pt x="1358900" y="63641"/>
                  </a:cubicBezTo>
                  <a:cubicBezTo>
                    <a:pt x="1274799" y="46821"/>
                    <a:pt x="1337590" y="50675"/>
                    <a:pt x="1231900" y="38241"/>
                  </a:cubicBezTo>
                  <a:cubicBezTo>
                    <a:pt x="1185462" y="32778"/>
                    <a:pt x="1138767" y="29774"/>
                    <a:pt x="1092200" y="25541"/>
                  </a:cubicBezTo>
                  <a:cubicBezTo>
                    <a:pt x="931333" y="34008"/>
                    <a:pt x="762423" y="0"/>
                    <a:pt x="609600" y="50941"/>
                  </a:cubicBezTo>
                  <a:cubicBezTo>
                    <a:pt x="522509" y="79971"/>
                    <a:pt x="630603" y="45690"/>
                    <a:pt x="508000" y="76341"/>
                  </a:cubicBezTo>
                  <a:cubicBezTo>
                    <a:pt x="495013" y="79588"/>
                    <a:pt x="482772" y="85363"/>
                    <a:pt x="469900" y="89041"/>
                  </a:cubicBezTo>
                  <a:cubicBezTo>
                    <a:pt x="453117" y="93836"/>
                    <a:pt x="436033" y="97508"/>
                    <a:pt x="419100" y="101741"/>
                  </a:cubicBezTo>
                  <a:cubicBezTo>
                    <a:pt x="406400" y="110208"/>
                    <a:pt x="394652" y="120315"/>
                    <a:pt x="381000" y="127141"/>
                  </a:cubicBezTo>
                  <a:cubicBezTo>
                    <a:pt x="369026" y="133128"/>
                    <a:pt x="354602" y="133340"/>
                    <a:pt x="342900" y="139841"/>
                  </a:cubicBezTo>
                  <a:cubicBezTo>
                    <a:pt x="316215" y="154666"/>
                    <a:pt x="292100" y="173708"/>
                    <a:pt x="266700" y="190641"/>
                  </a:cubicBezTo>
                  <a:lnTo>
                    <a:pt x="228600" y="216041"/>
                  </a:lnTo>
                  <a:cubicBezTo>
                    <a:pt x="162948" y="314518"/>
                    <a:pt x="187453" y="263281"/>
                    <a:pt x="152400" y="368441"/>
                  </a:cubicBezTo>
                  <a:lnTo>
                    <a:pt x="139700" y="406541"/>
                  </a:lnTo>
                  <a:cubicBezTo>
                    <a:pt x="135467" y="419241"/>
                    <a:pt x="127000" y="431254"/>
                    <a:pt x="127000" y="444641"/>
                  </a:cubicBezTo>
                  <a:lnTo>
                    <a:pt x="127000" y="66054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127500" y="3568700"/>
              <a:ext cx="1793581" cy="1524000"/>
            </a:xfrm>
            <a:custGeom>
              <a:avLst/>
              <a:gdLst>
                <a:gd name="connsiteX0" fmla="*/ 266700 w 1793581"/>
                <a:gd name="connsiteY0" fmla="*/ 635000 h 1524000"/>
                <a:gd name="connsiteX1" fmla="*/ 254000 w 1793581"/>
                <a:gd name="connsiteY1" fmla="*/ 736600 h 1524000"/>
                <a:gd name="connsiteX2" fmla="*/ 241300 w 1793581"/>
                <a:gd name="connsiteY2" fmla="*/ 774700 h 1524000"/>
                <a:gd name="connsiteX3" fmla="*/ 203200 w 1793581"/>
                <a:gd name="connsiteY3" fmla="*/ 800100 h 1524000"/>
                <a:gd name="connsiteX4" fmla="*/ 165100 w 1793581"/>
                <a:gd name="connsiteY4" fmla="*/ 876300 h 1524000"/>
                <a:gd name="connsiteX5" fmla="*/ 127000 w 1793581"/>
                <a:gd name="connsiteY5" fmla="*/ 914400 h 1524000"/>
                <a:gd name="connsiteX6" fmla="*/ 63500 w 1793581"/>
                <a:gd name="connsiteY6" fmla="*/ 990600 h 1524000"/>
                <a:gd name="connsiteX7" fmla="*/ 25400 w 1793581"/>
                <a:gd name="connsiteY7" fmla="*/ 1066800 h 1524000"/>
                <a:gd name="connsiteX8" fmla="*/ 0 w 1793581"/>
                <a:gd name="connsiteY8" fmla="*/ 1155700 h 1524000"/>
                <a:gd name="connsiteX9" fmla="*/ 12700 w 1793581"/>
                <a:gd name="connsiteY9" fmla="*/ 1320800 h 1524000"/>
                <a:gd name="connsiteX10" fmla="*/ 25400 w 1793581"/>
                <a:gd name="connsiteY10" fmla="*/ 1358900 h 1524000"/>
                <a:gd name="connsiteX11" fmla="*/ 165100 w 1793581"/>
                <a:gd name="connsiteY11" fmla="*/ 1460500 h 1524000"/>
                <a:gd name="connsiteX12" fmla="*/ 292100 w 1793581"/>
                <a:gd name="connsiteY12" fmla="*/ 1498600 h 1524000"/>
                <a:gd name="connsiteX13" fmla="*/ 330200 w 1793581"/>
                <a:gd name="connsiteY13" fmla="*/ 1511300 h 1524000"/>
                <a:gd name="connsiteX14" fmla="*/ 419100 w 1793581"/>
                <a:gd name="connsiteY14" fmla="*/ 1524000 h 1524000"/>
                <a:gd name="connsiteX15" fmla="*/ 1054100 w 1793581"/>
                <a:gd name="connsiteY15" fmla="*/ 1511300 h 1524000"/>
                <a:gd name="connsiteX16" fmla="*/ 1117600 w 1793581"/>
                <a:gd name="connsiteY16" fmla="*/ 1498600 h 1524000"/>
                <a:gd name="connsiteX17" fmla="*/ 1308100 w 1793581"/>
                <a:gd name="connsiteY17" fmla="*/ 1473200 h 1524000"/>
                <a:gd name="connsiteX18" fmla="*/ 1409700 w 1793581"/>
                <a:gd name="connsiteY18" fmla="*/ 1435100 h 1524000"/>
                <a:gd name="connsiteX19" fmla="*/ 1485900 w 1793581"/>
                <a:gd name="connsiteY19" fmla="*/ 1409700 h 1524000"/>
                <a:gd name="connsiteX20" fmla="*/ 1562100 w 1793581"/>
                <a:gd name="connsiteY20" fmla="*/ 1371600 h 1524000"/>
                <a:gd name="connsiteX21" fmla="*/ 1663700 w 1793581"/>
                <a:gd name="connsiteY21" fmla="*/ 1244600 h 1524000"/>
                <a:gd name="connsiteX22" fmla="*/ 1689100 w 1793581"/>
                <a:gd name="connsiteY22" fmla="*/ 1193800 h 1524000"/>
                <a:gd name="connsiteX23" fmla="*/ 1739900 w 1793581"/>
                <a:gd name="connsiteY23" fmla="*/ 1066800 h 1524000"/>
                <a:gd name="connsiteX24" fmla="*/ 1752600 w 1793581"/>
                <a:gd name="connsiteY24" fmla="*/ 952500 h 1524000"/>
                <a:gd name="connsiteX25" fmla="*/ 1778000 w 1793581"/>
                <a:gd name="connsiteY25" fmla="*/ 876300 h 1524000"/>
                <a:gd name="connsiteX26" fmla="*/ 1752600 w 1793581"/>
                <a:gd name="connsiteY26" fmla="*/ 546100 h 1524000"/>
                <a:gd name="connsiteX27" fmla="*/ 1727200 w 1793581"/>
                <a:gd name="connsiteY27" fmla="*/ 482600 h 1524000"/>
                <a:gd name="connsiteX28" fmla="*/ 1714500 w 1793581"/>
                <a:gd name="connsiteY28" fmla="*/ 431800 h 1524000"/>
                <a:gd name="connsiteX29" fmla="*/ 1663700 w 1793581"/>
                <a:gd name="connsiteY29" fmla="*/ 355600 h 1524000"/>
                <a:gd name="connsiteX30" fmla="*/ 1638300 w 1793581"/>
                <a:gd name="connsiteY30" fmla="*/ 304800 h 1524000"/>
                <a:gd name="connsiteX31" fmla="*/ 1473200 w 1793581"/>
                <a:gd name="connsiteY31" fmla="*/ 152400 h 1524000"/>
                <a:gd name="connsiteX32" fmla="*/ 1346200 w 1793581"/>
                <a:gd name="connsiteY32" fmla="*/ 63500 h 1524000"/>
                <a:gd name="connsiteX33" fmla="*/ 1308100 w 1793581"/>
                <a:gd name="connsiteY33" fmla="*/ 38100 h 1524000"/>
                <a:gd name="connsiteX34" fmla="*/ 1181100 w 1793581"/>
                <a:gd name="connsiteY34" fmla="*/ 12700 h 1524000"/>
                <a:gd name="connsiteX35" fmla="*/ 1066800 w 1793581"/>
                <a:gd name="connsiteY35" fmla="*/ 0 h 1524000"/>
                <a:gd name="connsiteX36" fmla="*/ 889000 w 1793581"/>
                <a:gd name="connsiteY36" fmla="*/ 12700 h 1524000"/>
                <a:gd name="connsiteX37" fmla="*/ 850900 w 1793581"/>
                <a:gd name="connsiteY37" fmla="*/ 38100 h 1524000"/>
                <a:gd name="connsiteX38" fmla="*/ 800100 w 1793581"/>
                <a:gd name="connsiteY38" fmla="*/ 50800 h 1524000"/>
                <a:gd name="connsiteX39" fmla="*/ 749300 w 1793581"/>
                <a:gd name="connsiteY39" fmla="*/ 76200 h 1524000"/>
                <a:gd name="connsiteX40" fmla="*/ 711200 w 1793581"/>
                <a:gd name="connsiteY40" fmla="*/ 88900 h 1524000"/>
                <a:gd name="connsiteX41" fmla="*/ 635000 w 1793581"/>
                <a:gd name="connsiteY41" fmla="*/ 127000 h 1524000"/>
                <a:gd name="connsiteX42" fmla="*/ 558800 w 1793581"/>
                <a:gd name="connsiteY42" fmla="*/ 203200 h 1524000"/>
                <a:gd name="connsiteX43" fmla="*/ 520700 w 1793581"/>
                <a:gd name="connsiteY43" fmla="*/ 279400 h 1524000"/>
                <a:gd name="connsiteX44" fmla="*/ 495300 w 1793581"/>
                <a:gd name="connsiteY44" fmla="*/ 317500 h 1524000"/>
                <a:gd name="connsiteX45" fmla="*/ 457200 w 1793581"/>
                <a:gd name="connsiteY45" fmla="*/ 393700 h 1524000"/>
                <a:gd name="connsiteX46" fmla="*/ 431800 w 1793581"/>
                <a:gd name="connsiteY46" fmla="*/ 482600 h 1524000"/>
                <a:gd name="connsiteX47" fmla="*/ 381000 w 1793581"/>
                <a:gd name="connsiteY47" fmla="*/ 558800 h 1524000"/>
                <a:gd name="connsiteX48" fmla="*/ 368300 w 1793581"/>
                <a:gd name="connsiteY48" fmla="*/ 596900 h 1524000"/>
                <a:gd name="connsiteX49" fmla="*/ 317500 w 1793581"/>
                <a:gd name="connsiteY49" fmla="*/ 622300 h 1524000"/>
                <a:gd name="connsiteX50" fmla="*/ 266700 w 1793581"/>
                <a:gd name="connsiteY50" fmla="*/ 635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93581" h="1524000">
                  <a:moveTo>
                    <a:pt x="266700" y="635000"/>
                  </a:moveTo>
                  <a:cubicBezTo>
                    <a:pt x="256117" y="654050"/>
                    <a:pt x="260105" y="703020"/>
                    <a:pt x="254000" y="736600"/>
                  </a:cubicBezTo>
                  <a:cubicBezTo>
                    <a:pt x="251605" y="749771"/>
                    <a:pt x="249663" y="764247"/>
                    <a:pt x="241300" y="774700"/>
                  </a:cubicBezTo>
                  <a:cubicBezTo>
                    <a:pt x="231765" y="786619"/>
                    <a:pt x="215900" y="791633"/>
                    <a:pt x="203200" y="800100"/>
                  </a:cubicBezTo>
                  <a:cubicBezTo>
                    <a:pt x="190472" y="838285"/>
                    <a:pt x="192455" y="843474"/>
                    <a:pt x="165100" y="876300"/>
                  </a:cubicBezTo>
                  <a:cubicBezTo>
                    <a:pt x="153602" y="890098"/>
                    <a:pt x="138498" y="900602"/>
                    <a:pt x="127000" y="914400"/>
                  </a:cubicBezTo>
                  <a:cubicBezTo>
                    <a:pt x="38593" y="1020488"/>
                    <a:pt x="174810" y="879290"/>
                    <a:pt x="63500" y="990600"/>
                  </a:cubicBezTo>
                  <a:cubicBezTo>
                    <a:pt x="31578" y="1086365"/>
                    <a:pt x="74639" y="968323"/>
                    <a:pt x="25400" y="1066800"/>
                  </a:cubicBezTo>
                  <a:cubicBezTo>
                    <a:pt x="16290" y="1085020"/>
                    <a:pt x="4069" y="1139424"/>
                    <a:pt x="0" y="1155700"/>
                  </a:cubicBezTo>
                  <a:cubicBezTo>
                    <a:pt x="4233" y="1210733"/>
                    <a:pt x="5854" y="1266030"/>
                    <a:pt x="12700" y="1320800"/>
                  </a:cubicBezTo>
                  <a:cubicBezTo>
                    <a:pt x="14360" y="1334084"/>
                    <a:pt x="17974" y="1347761"/>
                    <a:pt x="25400" y="1358900"/>
                  </a:cubicBezTo>
                  <a:cubicBezTo>
                    <a:pt x="52002" y="1398803"/>
                    <a:pt x="136630" y="1446265"/>
                    <a:pt x="165100" y="1460500"/>
                  </a:cubicBezTo>
                  <a:cubicBezTo>
                    <a:pt x="252882" y="1504391"/>
                    <a:pt x="178251" y="1473300"/>
                    <a:pt x="292100" y="1498600"/>
                  </a:cubicBezTo>
                  <a:cubicBezTo>
                    <a:pt x="305168" y="1501504"/>
                    <a:pt x="317073" y="1508675"/>
                    <a:pt x="330200" y="1511300"/>
                  </a:cubicBezTo>
                  <a:cubicBezTo>
                    <a:pt x="359553" y="1517171"/>
                    <a:pt x="389467" y="1519767"/>
                    <a:pt x="419100" y="1524000"/>
                  </a:cubicBezTo>
                  <a:lnTo>
                    <a:pt x="1054100" y="1511300"/>
                  </a:lnTo>
                  <a:cubicBezTo>
                    <a:pt x="1075672" y="1510516"/>
                    <a:pt x="1096253" y="1501802"/>
                    <a:pt x="1117600" y="1498600"/>
                  </a:cubicBezTo>
                  <a:cubicBezTo>
                    <a:pt x="1180953" y="1489097"/>
                    <a:pt x="1244600" y="1481667"/>
                    <a:pt x="1308100" y="1473200"/>
                  </a:cubicBezTo>
                  <a:cubicBezTo>
                    <a:pt x="1421332" y="1435456"/>
                    <a:pt x="1242655" y="1495844"/>
                    <a:pt x="1409700" y="1435100"/>
                  </a:cubicBezTo>
                  <a:cubicBezTo>
                    <a:pt x="1434862" y="1425950"/>
                    <a:pt x="1460500" y="1418167"/>
                    <a:pt x="1485900" y="1409700"/>
                  </a:cubicBezTo>
                  <a:cubicBezTo>
                    <a:pt x="1522777" y="1397408"/>
                    <a:pt x="1530766" y="1398457"/>
                    <a:pt x="1562100" y="1371600"/>
                  </a:cubicBezTo>
                  <a:cubicBezTo>
                    <a:pt x="1603444" y="1336162"/>
                    <a:pt x="1639187" y="1293625"/>
                    <a:pt x="1663700" y="1244600"/>
                  </a:cubicBezTo>
                  <a:cubicBezTo>
                    <a:pt x="1672167" y="1227667"/>
                    <a:pt x="1682069" y="1211378"/>
                    <a:pt x="1689100" y="1193800"/>
                  </a:cubicBezTo>
                  <a:cubicBezTo>
                    <a:pt x="1751874" y="1036866"/>
                    <a:pt x="1680332" y="1185935"/>
                    <a:pt x="1739900" y="1066800"/>
                  </a:cubicBezTo>
                  <a:cubicBezTo>
                    <a:pt x="1744133" y="1028700"/>
                    <a:pt x="1745082" y="990090"/>
                    <a:pt x="1752600" y="952500"/>
                  </a:cubicBezTo>
                  <a:cubicBezTo>
                    <a:pt x="1757851" y="926246"/>
                    <a:pt x="1777077" y="903058"/>
                    <a:pt x="1778000" y="876300"/>
                  </a:cubicBezTo>
                  <a:cubicBezTo>
                    <a:pt x="1783193" y="725699"/>
                    <a:pt x="1793581" y="655384"/>
                    <a:pt x="1752600" y="546100"/>
                  </a:cubicBezTo>
                  <a:cubicBezTo>
                    <a:pt x="1744595" y="524754"/>
                    <a:pt x="1734409" y="504227"/>
                    <a:pt x="1727200" y="482600"/>
                  </a:cubicBezTo>
                  <a:cubicBezTo>
                    <a:pt x="1721680" y="466041"/>
                    <a:pt x="1722306" y="447412"/>
                    <a:pt x="1714500" y="431800"/>
                  </a:cubicBezTo>
                  <a:cubicBezTo>
                    <a:pt x="1700848" y="404496"/>
                    <a:pt x="1677352" y="382904"/>
                    <a:pt x="1663700" y="355600"/>
                  </a:cubicBezTo>
                  <a:cubicBezTo>
                    <a:pt x="1655233" y="338667"/>
                    <a:pt x="1650420" y="319344"/>
                    <a:pt x="1638300" y="304800"/>
                  </a:cubicBezTo>
                  <a:cubicBezTo>
                    <a:pt x="1533705" y="179286"/>
                    <a:pt x="1564946" y="235806"/>
                    <a:pt x="1473200" y="152400"/>
                  </a:cubicBezTo>
                  <a:cubicBezTo>
                    <a:pt x="1372445" y="60805"/>
                    <a:pt x="1437783" y="86396"/>
                    <a:pt x="1346200" y="63500"/>
                  </a:cubicBezTo>
                  <a:cubicBezTo>
                    <a:pt x="1333500" y="55033"/>
                    <a:pt x="1321752" y="44926"/>
                    <a:pt x="1308100" y="38100"/>
                  </a:cubicBezTo>
                  <a:cubicBezTo>
                    <a:pt x="1273332" y="20716"/>
                    <a:pt x="1212302" y="16600"/>
                    <a:pt x="1181100" y="12700"/>
                  </a:cubicBezTo>
                  <a:cubicBezTo>
                    <a:pt x="1143062" y="7945"/>
                    <a:pt x="1104900" y="4233"/>
                    <a:pt x="1066800" y="0"/>
                  </a:cubicBezTo>
                  <a:cubicBezTo>
                    <a:pt x="1007533" y="4233"/>
                    <a:pt x="947514" y="2374"/>
                    <a:pt x="889000" y="12700"/>
                  </a:cubicBezTo>
                  <a:cubicBezTo>
                    <a:pt x="873969" y="15353"/>
                    <a:pt x="864929" y="32087"/>
                    <a:pt x="850900" y="38100"/>
                  </a:cubicBezTo>
                  <a:cubicBezTo>
                    <a:pt x="834857" y="44976"/>
                    <a:pt x="816443" y="44671"/>
                    <a:pt x="800100" y="50800"/>
                  </a:cubicBezTo>
                  <a:cubicBezTo>
                    <a:pt x="782373" y="57447"/>
                    <a:pt x="766701" y="68742"/>
                    <a:pt x="749300" y="76200"/>
                  </a:cubicBezTo>
                  <a:cubicBezTo>
                    <a:pt x="736995" y="81473"/>
                    <a:pt x="723174" y="82913"/>
                    <a:pt x="711200" y="88900"/>
                  </a:cubicBezTo>
                  <a:cubicBezTo>
                    <a:pt x="612723" y="138139"/>
                    <a:pt x="730765" y="95078"/>
                    <a:pt x="635000" y="127000"/>
                  </a:cubicBezTo>
                  <a:cubicBezTo>
                    <a:pt x="581781" y="233438"/>
                    <a:pt x="645886" y="130629"/>
                    <a:pt x="558800" y="203200"/>
                  </a:cubicBezTo>
                  <a:cubicBezTo>
                    <a:pt x="527603" y="229197"/>
                    <a:pt x="536798" y="247204"/>
                    <a:pt x="520700" y="279400"/>
                  </a:cubicBezTo>
                  <a:cubicBezTo>
                    <a:pt x="513874" y="293052"/>
                    <a:pt x="502126" y="303848"/>
                    <a:pt x="495300" y="317500"/>
                  </a:cubicBezTo>
                  <a:cubicBezTo>
                    <a:pt x="442720" y="422660"/>
                    <a:pt x="529993" y="284511"/>
                    <a:pt x="457200" y="393700"/>
                  </a:cubicBezTo>
                  <a:cubicBezTo>
                    <a:pt x="454211" y="405657"/>
                    <a:pt x="440082" y="467693"/>
                    <a:pt x="431800" y="482600"/>
                  </a:cubicBezTo>
                  <a:cubicBezTo>
                    <a:pt x="416975" y="509285"/>
                    <a:pt x="390653" y="529840"/>
                    <a:pt x="381000" y="558800"/>
                  </a:cubicBezTo>
                  <a:cubicBezTo>
                    <a:pt x="376767" y="571500"/>
                    <a:pt x="377766" y="587434"/>
                    <a:pt x="368300" y="596900"/>
                  </a:cubicBezTo>
                  <a:cubicBezTo>
                    <a:pt x="354913" y="610287"/>
                    <a:pt x="333938" y="612907"/>
                    <a:pt x="317500" y="622300"/>
                  </a:cubicBezTo>
                  <a:cubicBezTo>
                    <a:pt x="283992" y="641447"/>
                    <a:pt x="277283" y="615950"/>
                    <a:pt x="266700" y="6350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2552700" y="5001123"/>
              <a:ext cx="2866896" cy="1031377"/>
            </a:xfrm>
            <a:custGeom>
              <a:avLst/>
              <a:gdLst>
                <a:gd name="connsiteX0" fmla="*/ 1155700 w 2866896"/>
                <a:gd name="connsiteY0" fmla="*/ 2677 h 1031377"/>
                <a:gd name="connsiteX1" fmla="*/ 1092200 w 2866896"/>
                <a:gd name="connsiteY1" fmla="*/ 15377 h 1031377"/>
                <a:gd name="connsiteX2" fmla="*/ 1016000 w 2866896"/>
                <a:gd name="connsiteY2" fmla="*/ 66177 h 1031377"/>
                <a:gd name="connsiteX3" fmla="*/ 990600 w 2866896"/>
                <a:gd name="connsiteY3" fmla="*/ 104277 h 1031377"/>
                <a:gd name="connsiteX4" fmla="*/ 914400 w 2866896"/>
                <a:gd name="connsiteY4" fmla="*/ 155077 h 1031377"/>
                <a:gd name="connsiteX5" fmla="*/ 876300 w 2866896"/>
                <a:gd name="connsiteY5" fmla="*/ 180477 h 1031377"/>
                <a:gd name="connsiteX6" fmla="*/ 800100 w 2866896"/>
                <a:gd name="connsiteY6" fmla="*/ 231277 h 1031377"/>
                <a:gd name="connsiteX7" fmla="*/ 762000 w 2866896"/>
                <a:gd name="connsiteY7" fmla="*/ 256677 h 1031377"/>
                <a:gd name="connsiteX8" fmla="*/ 673100 w 2866896"/>
                <a:gd name="connsiteY8" fmla="*/ 282077 h 1031377"/>
                <a:gd name="connsiteX9" fmla="*/ 635000 w 2866896"/>
                <a:gd name="connsiteY9" fmla="*/ 294777 h 1031377"/>
                <a:gd name="connsiteX10" fmla="*/ 482600 w 2866896"/>
                <a:gd name="connsiteY10" fmla="*/ 320177 h 1031377"/>
                <a:gd name="connsiteX11" fmla="*/ 381000 w 2866896"/>
                <a:gd name="connsiteY11" fmla="*/ 345577 h 1031377"/>
                <a:gd name="connsiteX12" fmla="*/ 304800 w 2866896"/>
                <a:gd name="connsiteY12" fmla="*/ 370977 h 1031377"/>
                <a:gd name="connsiteX13" fmla="*/ 228600 w 2866896"/>
                <a:gd name="connsiteY13" fmla="*/ 409077 h 1031377"/>
                <a:gd name="connsiteX14" fmla="*/ 127000 w 2866896"/>
                <a:gd name="connsiteY14" fmla="*/ 459877 h 1031377"/>
                <a:gd name="connsiteX15" fmla="*/ 76200 w 2866896"/>
                <a:gd name="connsiteY15" fmla="*/ 485277 h 1031377"/>
                <a:gd name="connsiteX16" fmla="*/ 0 w 2866896"/>
                <a:gd name="connsiteY16" fmla="*/ 561477 h 1031377"/>
                <a:gd name="connsiteX17" fmla="*/ 25400 w 2866896"/>
                <a:gd name="connsiteY17" fmla="*/ 701177 h 1031377"/>
                <a:gd name="connsiteX18" fmla="*/ 50800 w 2866896"/>
                <a:gd name="connsiteY18" fmla="*/ 739277 h 1031377"/>
                <a:gd name="connsiteX19" fmla="*/ 127000 w 2866896"/>
                <a:gd name="connsiteY19" fmla="*/ 840877 h 1031377"/>
                <a:gd name="connsiteX20" fmla="*/ 177800 w 2866896"/>
                <a:gd name="connsiteY20" fmla="*/ 866277 h 1031377"/>
                <a:gd name="connsiteX21" fmla="*/ 254000 w 2866896"/>
                <a:gd name="connsiteY21" fmla="*/ 917077 h 1031377"/>
                <a:gd name="connsiteX22" fmla="*/ 355600 w 2866896"/>
                <a:gd name="connsiteY22" fmla="*/ 942477 h 1031377"/>
                <a:gd name="connsiteX23" fmla="*/ 444500 w 2866896"/>
                <a:gd name="connsiteY23" fmla="*/ 967877 h 1031377"/>
                <a:gd name="connsiteX24" fmla="*/ 533400 w 2866896"/>
                <a:gd name="connsiteY24" fmla="*/ 993277 h 1031377"/>
                <a:gd name="connsiteX25" fmla="*/ 800100 w 2866896"/>
                <a:gd name="connsiteY25" fmla="*/ 1018677 h 1031377"/>
                <a:gd name="connsiteX26" fmla="*/ 1270000 w 2866896"/>
                <a:gd name="connsiteY26" fmla="*/ 1005977 h 1031377"/>
                <a:gd name="connsiteX27" fmla="*/ 1333500 w 2866896"/>
                <a:gd name="connsiteY27" fmla="*/ 993277 h 1031377"/>
                <a:gd name="connsiteX28" fmla="*/ 1422400 w 2866896"/>
                <a:gd name="connsiteY28" fmla="*/ 980577 h 1031377"/>
                <a:gd name="connsiteX29" fmla="*/ 2070100 w 2866896"/>
                <a:gd name="connsiteY29" fmla="*/ 993277 h 1031377"/>
                <a:gd name="connsiteX30" fmla="*/ 2197100 w 2866896"/>
                <a:gd name="connsiteY30" fmla="*/ 1005977 h 1031377"/>
                <a:gd name="connsiteX31" fmla="*/ 2324100 w 2866896"/>
                <a:gd name="connsiteY31" fmla="*/ 1031377 h 1031377"/>
                <a:gd name="connsiteX32" fmla="*/ 2730500 w 2866896"/>
                <a:gd name="connsiteY32" fmla="*/ 1018677 h 1031377"/>
                <a:gd name="connsiteX33" fmla="*/ 2768600 w 2866896"/>
                <a:gd name="connsiteY33" fmla="*/ 1005977 h 1031377"/>
                <a:gd name="connsiteX34" fmla="*/ 2819400 w 2866896"/>
                <a:gd name="connsiteY34" fmla="*/ 993277 h 1031377"/>
                <a:gd name="connsiteX35" fmla="*/ 2844800 w 2866896"/>
                <a:gd name="connsiteY35" fmla="*/ 955177 h 1031377"/>
                <a:gd name="connsiteX36" fmla="*/ 2857500 w 2866896"/>
                <a:gd name="connsiteY36" fmla="*/ 917077 h 1031377"/>
                <a:gd name="connsiteX37" fmla="*/ 2819400 w 2866896"/>
                <a:gd name="connsiteY37" fmla="*/ 688477 h 1031377"/>
                <a:gd name="connsiteX38" fmla="*/ 2768600 w 2866896"/>
                <a:gd name="connsiteY38" fmla="*/ 612277 h 1031377"/>
                <a:gd name="connsiteX39" fmla="*/ 2616200 w 2866896"/>
                <a:gd name="connsiteY39" fmla="*/ 485277 h 1031377"/>
                <a:gd name="connsiteX40" fmla="*/ 2565400 w 2866896"/>
                <a:gd name="connsiteY40" fmla="*/ 447177 h 1031377"/>
                <a:gd name="connsiteX41" fmla="*/ 2438400 w 2866896"/>
                <a:gd name="connsiteY41" fmla="*/ 409077 h 1031377"/>
                <a:gd name="connsiteX42" fmla="*/ 2362200 w 2866896"/>
                <a:gd name="connsiteY42" fmla="*/ 383677 h 1031377"/>
                <a:gd name="connsiteX43" fmla="*/ 2197100 w 2866896"/>
                <a:gd name="connsiteY43" fmla="*/ 345577 h 1031377"/>
                <a:gd name="connsiteX44" fmla="*/ 2006600 w 2866896"/>
                <a:gd name="connsiteY44" fmla="*/ 332877 h 1031377"/>
                <a:gd name="connsiteX45" fmla="*/ 1866900 w 2866896"/>
                <a:gd name="connsiteY45" fmla="*/ 294777 h 1031377"/>
                <a:gd name="connsiteX46" fmla="*/ 1828800 w 2866896"/>
                <a:gd name="connsiteY46" fmla="*/ 256677 h 1031377"/>
                <a:gd name="connsiteX47" fmla="*/ 1790700 w 2866896"/>
                <a:gd name="connsiteY47" fmla="*/ 243977 h 1031377"/>
                <a:gd name="connsiteX48" fmla="*/ 1752600 w 2866896"/>
                <a:gd name="connsiteY48" fmla="*/ 218577 h 1031377"/>
                <a:gd name="connsiteX49" fmla="*/ 1625600 w 2866896"/>
                <a:gd name="connsiteY49" fmla="*/ 129677 h 1031377"/>
                <a:gd name="connsiteX50" fmla="*/ 1549400 w 2866896"/>
                <a:gd name="connsiteY50" fmla="*/ 91577 h 1031377"/>
                <a:gd name="connsiteX51" fmla="*/ 1473200 w 2866896"/>
                <a:gd name="connsiteY51" fmla="*/ 66177 h 1031377"/>
                <a:gd name="connsiteX52" fmla="*/ 1435100 w 2866896"/>
                <a:gd name="connsiteY52" fmla="*/ 53477 h 1031377"/>
                <a:gd name="connsiteX53" fmla="*/ 1397000 w 2866896"/>
                <a:gd name="connsiteY53" fmla="*/ 40777 h 1031377"/>
                <a:gd name="connsiteX54" fmla="*/ 1244600 w 2866896"/>
                <a:gd name="connsiteY54" fmla="*/ 28077 h 1031377"/>
                <a:gd name="connsiteX55" fmla="*/ 1155700 w 2866896"/>
                <a:gd name="connsiteY55" fmla="*/ 2677 h 10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66896" h="1031377">
                  <a:moveTo>
                    <a:pt x="1155700" y="2677"/>
                  </a:moveTo>
                  <a:cubicBezTo>
                    <a:pt x="1130300" y="560"/>
                    <a:pt x="1111851" y="6445"/>
                    <a:pt x="1092200" y="15377"/>
                  </a:cubicBezTo>
                  <a:cubicBezTo>
                    <a:pt x="1064409" y="28009"/>
                    <a:pt x="1016000" y="66177"/>
                    <a:pt x="1016000" y="66177"/>
                  </a:cubicBezTo>
                  <a:cubicBezTo>
                    <a:pt x="1007533" y="78877"/>
                    <a:pt x="1002087" y="94226"/>
                    <a:pt x="990600" y="104277"/>
                  </a:cubicBezTo>
                  <a:cubicBezTo>
                    <a:pt x="967626" y="124379"/>
                    <a:pt x="939800" y="138144"/>
                    <a:pt x="914400" y="155077"/>
                  </a:cubicBezTo>
                  <a:lnTo>
                    <a:pt x="876300" y="180477"/>
                  </a:lnTo>
                  <a:lnTo>
                    <a:pt x="800100" y="231277"/>
                  </a:lnTo>
                  <a:cubicBezTo>
                    <a:pt x="787400" y="239744"/>
                    <a:pt x="776480" y="251850"/>
                    <a:pt x="762000" y="256677"/>
                  </a:cubicBezTo>
                  <a:cubicBezTo>
                    <a:pt x="670649" y="287127"/>
                    <a:pt x="784728" y="250183"/>
                    <a:pt x="673100" y="282077"/>
                  </a:cubicBezTo>
                  <a:cubicBezTo>
                    <a:pt x="660228" y="285755"/>
                    <a:pt x="647987" y="291530"/>
                    <a:pt x="635000" y="294777"/>
                  </a:cubicBezTo>
                  <a:cubicBezTo>
                    <a:pt x="585478" y="307157"/>
                    <a:pt x="532779" y="313009"/>
                    <a:pt x="482600" y="320177"/>
                  </a:cubicBezTo>
                  <a:cubicBezTo>
                    <a:pt x="366995" y="358712"/>
                    <a:pt x="549579" y="299601"/>
                    <a:pt x="381000" y="345577"/>
                  </a:cubicBezTo>
                  <a:cubicBezTo>
                    <a:pt x="355169" y="352622"/>
                    <a:pt x="327077" y="356125"/>
                    <a:pt x="304800" y="370977"/>
                  </a:cubicBezTo>
                  <a:cubicBezTo>
                    <a:pt x="221304" y="426641"/>
                    <a:pt x="311226" y="371520"/>
                    <a:pt x="228600" y="409077"/>
                  </a:cubicBezTo>
                  <a:cubicBezTo>
                    <a:pt x="194130" y="424745"/>
                    <a:pt x="160867" y="442944"/>
                    <a:pt x="127000" y="459877"/>
                  </a:cubicBezTo>
                  <a:cubicBezTo>
                    <a:pt x="110067" y="468344"/>
                    <a:pt x="89587" y="471890"/>
                    <a:pt x="76200" y="485277"/>
                  </a:cubicBezTo>
                  <a:lnTo>
                    <a:pt x="0" y="561477"/>
                  </a:lnTo>
                  <a:cubicBezTo>
                    <a:pt x="4378" y="596500"/>
                    <a:pt x="5823" y="662022"/>
                    <a:pt x="25400" y="701177"/>
                  </a:cubicBezTo>
                  <a:cubicBezTo>
                    <a:pt x="32226" y="714829"/>
                    <a:pt x="41822" y="726933"/>
                    <a:pt x="50800" y="739277"/>
                  </a:cubicBezTo>
                  <a:cubicBezTo>
                    <a:pt x="75699" y="773513"/>
                    <a:pt x="89136" y="821945"/>
                    <a:pt x="127000" y="840877"/>
                  </a:cubicBezTo>
                  <a:cubicBezTo>
                    <a:pt x="143933" y="849344"/>
                    <a:pt x="161566" y="856537"/>
                    <a:pt x="177800" y="866277"/>
                  </a:cubicBezTo>
                  <a:cubicBezTo>
                    <a:pt x="203977" y="881983"/>
                    <a:pt x="224384" y="909673"/>
                    <a:pt x="254000" y="917077"/>
                  </a:cubicBezTo>
                  <a:cubicBezTo>
                    <a:pt x="287867" y="925544"/>
                    <a:pt x="322482" y="931438"/>
                    <a:pt x="355600" y="942477"/>
                  </a:cubicBezTo>
                  <a:cubicBezTo>
                    <a:pt x="446951" y="972927"/>
                    <a:pt x="332872" y="935983"/>
                    <a:pt x="444500" y="967877"/>
                  </a:cubicBezTo>
                  <a:cubicBezTo>
                    <a:pt x="492105" y="981479"/>
                    <a:pt x="478809" y="983351"/>
                    <a:pt x="533400" y="993277"/>
                  </a:cubicBezTo>
                  <a:cubicBezTo>
                    <a:pt x="628984" y="1010656"/>
                    <a:pt x="695930" y="1011236"/>
                    <a:pt x="800100" y="1018677"/>
                  </a:cubicBezTo>
                  <a:cubicBezTo>
                    <a:pt x="956733" y="1014444"/>
                    <a:pt x="1113487" y="1013430"/>
                    <a:pt x="1270000" y="1005977"/>
                  </a:cubicBezTo>
                  <a:cubicBezTo>
                    <a:pt x="1291561" y="1004950"/>
                    <a:pt x="1312208" y="996826"/>
                    <a:pt x="1333500" y="993277"/>
                  </a:cubicBezTo>
                  <a:cubicBezTo>
                    <a:pt x="1363027" y="988356"/>
                    <a:pt x="1392767" y="984810"/>
                    <a:pt x="1422400" y="980577"/>
                  </a:cubicBezTo>
                  <a:lnTo>
                    <a:pt x="2070100" y="993277"/>
                  </a:lnTo>
                  <a:cubicBezTo>
                    <a:pt x="2112622" y="994671"/>
                    <a:pt x="2155026" y="999666"/>
                    <a:pt x="2197100" y="1005977"/>
                  </a:cubicBezTo>
                  <a:cubicBezTo>
                    <a:pt x="2239794" y="1012381"/>
                    <a:pt x="2324100" y="1031377"/>
                    <a:pt x="2324100" y="1031377"/>
                  </a:cubicBezTo>
                  <a:cubicBezTo>
                    <a:pt x="2459567" y="1027144"/>
                    <a:pt x="2595188" y="1026409"/>
                    <a:pt x="2730500" y="1018677"/>
                  </a:cubicBezTo>
                  <a:cubicBezTo>
                    <a:pt x="2743865" y="1017913"/>
                    <a:pt x="2755728" y="1009655"/>
                    <a:pt x="2768600" y="1005977"/>
                  </a:cubicBezTo>
                  <a:cubicBezTo>
                    <a:pt x="2785383" y="1001182"/>
                    <a:pt x="2802467" y="997510"/>
                    <a:pt x="2819400" y="993277"/>
                  </a:cubicBezTo>
                  <a:cubicBezTo>
                    <a:pt x="2827867" y="980577"/>
                    <a:pt x="2837974" y="968829"/>
                    <a:pt x="2844800" y="955177"/>
                  </a:cubicBezTo>
                  <a:cubicBezTo>
                    <a:pt x="2850787" y="943203"/>
                    <a:pt x="2857500" y="930464"/>
                    <a:pt x="2857500" y="917077"/>
                  </a:cubicBezTo>
                  <a:cubicBezTo>
                    <a:pt x="2857500" y="798179"/>
                    <a:pt x="2866896" y="767637"/>
                    <a:pt x="2819400" y="688477"/>
                  </a:cubicBezTo>
                  <a:cubicBezTo>
                    <a:pt x="2803694" y="662300"/>
                    <a:pt x="2790186" y="633863"/>
                    <a:pt x="2768600" y="612277"/>
                  </a:cubicBezTo>
                  <a:cubicBezTo>
                    <a:pt x="2629203" y="472880"/>
                    <a:pt x="2757651" y="591365"/>
                    <a:pt x="2616200" y="485277"/>
                  </a:cubicBezTo>
                  <a:cubicBezTo>
                    <a:pt x="2599267" y="472577"/>
                    <a:pt x="2584332" y="456643"/>
                    <a:pt x="2565400" y="447177"/>
                  </a:cubicBezTo>
                  <a:cubicBezTo>
                    <a:pt x="2520499" y="424726"/>
                    <a:pt x="2483975" y="422750"/>
                    <a:pt x="2438400" y="409077"/>
                  </a:cubicBezTo>
                  <a:cubicBezTo>
                    <a:pt x="2412755" y="401384"/>
                    <a:pt x="2387600" y="392144"/>
                    <a:pt x="2362200" y="383677"/>
                  </a:cubicBezTo>
                  <a:cubicBezTo>
                    <a:pt x="2304870" y="364567"/>
                    <a:pt x="2267164" y="350248"/>
                    <a:pt x="2197100" y="345577"/>
                  </a:cubicBezTo>
                  <a:lnTo>
                    <a:pt x="2006600" y="332877"/>
                  </a:lnTo>
                  <a:cubicBezTo>
                    <a:pt x="1892013" y="304230"/>
                    <a:pt x="1938118" y="318516"/>
                    <a:pt x="1866900" y="294777"/>
                  </a:cubicBezTo>
                  <a:cubicBezTo>
                    <a:pt x="1854200" y="282077"/>
                    <a:pt x="1843744" y="266640"/>
                    <a:pt x="1828800" y="256677"/>
                  </a:cubicBezTo>
                  <a:cubicBezTo>
                    <a:pt x="1817661" y="249251"/>
                    <a:pt x="1802674" y="249964"/>
                    <a:pt x="1790700" y="243977"/>
                  </a:cubicBezTo>
                  <a:cubicBezTo>
                    <a:pt x="1777048" y="237151"/>
                    <a:pt x="1765020" y="227449"/>
                    <a:pt x="1752600" y="218577"/>
                  </a:cubicBezTo>
                  <a:cubicBezTo>
                    <a:pt x="1727242" y="200464"/>
                    <a:pt x="1647497" y="136976"/>
                    <a:pt x="1625600" y="129677"/>
                  </a:cubicBezTo>
                  <a:cubicBezTo>
                    <a:pt x="1486649" y="83360"/>
                    <a:pt x="1697116" y="157229"/>
                    <a:pt x="1549400" y="91577"/>
                  </a:cubicBezTo>
                  <a:cubicBezTo>
                    <a:pt x="1524934" y="80703"/>
                    <a:pt x="1498600" y="74644"/>
                    <a:pt x="1473200" y="66177"/>
                  </a:cubicBezTo>
                  <a:lnTo>
                    <a:pt x="1435100" y="53477"/>
                  </a:lnTo>
                  <a:cubicBezTo>
                    <a:pt x="1422400" y="49244"/>
                    <a:pt x="1410341" y="41889"/>
                    <a:pt x="1397000" y="40777"/>
                  </a:cubicBezTo>
                  <a:lnTo>
                    <a:pt x="1244600" y="28077"/>
                  </a:lnTo>
                  <a:cubicBezTo>
                    <a:pt x="1160368" y="0"/>
                    <a:pt x="1181100" y="4794"/>
                    <a:pt x="1155700" y="2677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2844800" y="38481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2641600" y="4368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302000" y="37592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3098800" y="42037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3797300" y="3911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3581400" y="4292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2667000" y="4749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3136900" y="47244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978400" y="39243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22800" y="4279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143500" y="4381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318000" y="4635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876800" y="4737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473700" y="46736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435600" y="3898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588000" y="4229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4671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797300" y="5562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784600" y="5156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241800" y="54991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610100" y="5537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0419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89300" y="53975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946400" y="55880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32244" y="1114824"/>
            <a:ext cx="8425619" cy="4001186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聚类（</a:t>
            </a:r>
            <a:r>
              <a:rPr lang="en" altLang="zh-CN" sz="20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r>
              <a:rPr lang="zh-CN" altLang="en" sz="20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zh-CN" altLang="en-US" sz="2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是最常见的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无监督学习算法</a:t>
            </a:r>
            <a:r>
              <a:rPr lang="zh-CN" altLang="en-US" sz="2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，它指的是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按照某个特定标准（如距离）把一个数据集分割成不同的类或簇</a:t>
            </a:r>
            <a:r>
              <a:rPr lang="zh-CN" altLang="en-US" sz="2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，使得同一个簇内的数据对象的相似性尽可能大，同时不在同一个簇中的数据对象的差异性也尽可能地大。也即</a:t>
            </a:r>
            <a:r>
              <a:rPr lang="zh-CN" altLang="en-US" sz="2000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聚类后同一类的数据尽可能聚集到一起，不同类数据尽量分离</a:t>
            </a:r>
            <a:r>
              <a:rPr lang="zh-CN" altLang="en-US" sz="2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</a:t>
            </a:r>
            <a:r>
              <a:rPr lang="zh-CN" altLang="en-US" sz="2000" b="1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在很多场景下都有应用</a:t>
            </a:r>
            <a:r>
              <a:rPr lang="zh-CN" altLang="en-US" sz="2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，例如新闻自动分组，用户分群，图像分割等等。很多时候，无监督的聚类算法，得到的聚类结果</a:t>
            </a:r>
            <a:r>
              <a:rPr lang="zh-CN" altLang="en-US" sz="2000" b="1" i="0" dirty="0">
                <a:solidFill>
                  <a:srgbClr val="00206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还可以作为特征在后续监督学习中应用</a:t>
            </a:r>
            <a:r>
              <a:rPr lang="zh-CN" altLang="en-US" sz="200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，提升整体效果。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242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聚类任务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58536"/>
            <a:ext cx="8883650" cy="4930775"/>
          </a:xfrm>
        </p:spPr>
        <p:txBody>
          <a:bodyPr>
            <a:normAutofit/>
          </a:bodyPr>
          <a:lstStyle/>
          <a:p>
            <a:r>
              <a:rPr lang="zh-CN" altLang="en-US" dirty="0"/>
              <a:t>形式化描述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假定样本集</a:t>
            </a:r>
            <a:r>
              <a:rPr lang="en-US" altLang="zh-CN" dirty="0"/>
              <a:t>                             </a:t>
            </a:r>
            <a:r>
              <a:rPr lang="zh-CN" altLang="en-US" dirty="0"/>
              <a:t>包含   个无标记样本，每个样本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</a:t>
            </a:r>
            <a:r>
              <a:rPr lang="zh-CN" altLang="en-US" dirty="0"/>
              <a:t>是一个   维的特征向量，聚类算法将样本集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划分成   个不相交的簇</a:t>
            </a:r>
            <a:r>
              <a:rPr lang="en-US" altLang="zh-CN" dirty="0"/>
              <a:t>                   </a:t>
            </a:r>
            <a:r>
              <a:rPr lang="zh-CN" altLang="en-US" dirty="0"/>
              <a:t>。其中                ，且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</a:t>
            </a:r>
            <a:r>
              <a:rPr lang="zh-CN" altLang="en-US" dirty="0"/>
              <a:t> 。。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相应地，用</a:t>
            </a:r>
            <a:r>
              <a:rPr lang="en-US" altLang="zh-CN" dirty="0"/>
              <a:t>                 </a:t>
            </a:r>
            <a:r>
              <a:rPr lang="zh-CN" altLang="en-US" dirty="0"/>
              <a:t>表示样本</a:t>
            </a:r>
            <a:r>
              <a:rPr lang="en-US" altLang="zh-CN" dirty="0"/>
              <a:t>    </a:t>
            </a:r>
            <a:r>
              <a:rPr lang="zh-CN" altLang="en-US" dirty="0"/>
              <a:t>的“簇标记”（即</a:t>
            </a:r>
            <a:r>
              <a:rPr lang="en-US" altLang="zh-CN" dirty="0"/>
              <a:t>cluster label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  <a:r>
              <a:rPr lang="zh-CN" altLang="en-US" dirty="0"/>
              <a:t>即</a:t>
            </a:r>
            <a:r>
              <a:rPr lang="en-US" altLang="zh-CN" dirty="0"/>
              <a:t>          </a:t>
            </a:r>
            <a:r>
              <a:rPr lang="zh-CN" altLang="en-US" dirty="0"/>
              <a:t>。于是，聚类的结果可用包含</a:t>
            </a:r>
            <a:r>
              <a:rPr lang="en-US" altLang="zh-CN" dirty="0"/>
              <a:t>    </a:t>
            </a:r>
            <a:r>
              <a:rPr lang="zh-CN" altLang="en-US" dirty="0"/>
              <a:t>个元素的簇标记向量                            表示。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999895"/>
              </p:ext>
            </p:extLst>
          </p:nvPr>
        </p:nvGraphicFramePr>
        <p:xfrm>
          <a:off x="2256732" y="1648948"/>
          <a:ext cx="2678440" cy="346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76280" imgH="177480" progId="Equation.Ribbit">
                  <p:embed/>
                </p:oleObj>
              </mc:Choice>
              <mc:Fallback>
                <p:oleObj name="Formula" r:id="rId2" imgW="1376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56732" y="1648948"/>
                        <a:ext cx="2678440" cy="346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783683"/>
              </p:ext>
            </p:extLst>
          </p:nvPr>
        </p:nvGraphicFramePr>
        <p:xfrm>
          <a:off x="5573549" y="1726282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2120" imgH="118440" progId="Equation.Ribbit">
                  <p:embed/>
                </p:oleObj>
              </mc:Choice>
              <mc:Fallback>
                <p:oleObj name="Formula" r:id="rId4" imgW="1321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73549" y="1726282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19289"/>
              </p:ext>
            </p:extLst>
          </p:nvPr>
        </p:nvGraphicFramePr>
        <p:xfrm>
          <a:off x="414374" y="2016272"/>
          <a:ext cx="2889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19480" imgH="177480" progId="Equation.Ribbit">
                  <p:embed/>
                </p:oleObj>
              </mc:Choice>
              <mc:Fallback>
                <p:oleObj name="Formula" r:id="rId6" imgW="14194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374" y="2016272"/>
                        <a:ext cx="28892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192817"/>
              </p:ext>
            </p:extLst>
          </p:nvPr>
        </p:nvGraphicFramePr>
        <p:xfrm>
          <a:off x="4277176" y="2139722"/>
          <a:ext cx="202285" cy="266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90360" imgH="118440" progId="Equation.Ribbit">
                  <p:embed/>
                </p:oleObj>
              </mc:Choice>
              <mc:Fallback>
                <p:oleObj name="Formula" r:id="rId8" imgW="903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77176" y="2139722"/>
                        <a:ext cx="202285" cy="266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39282"/>
              </p:ext>
            </p:extLst>
          </p:nvPr>
        </p:nvGraphicFramePr>
        <p:xfrm>
          <a:off x="392191" y="2539069"/>
          <a:ext cx="215895" cy="27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24560" imgH="155160" progId="Equation.Ribbit">
                  <p:embed/>
                </p:oleObj>
              </mc:Choice>
              <mc:Fallback>
                <p:oleObj name="Formula" r:id="rId10" imgW="12456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2191" y="2539069"/>
                        <a:ext cx="215895" cy="27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04105"/>
              </p:ext>
            </p:extLst>
          </p:nvPr>
        </p:nvGraphicFramePr>
        <p:xfrm>
          <a:off x="1550347" y="2516184"/>
          <a:ext cx="163870" cy="32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78840" imgH="157680" progId="Equation.Ribbit">
                  <p:embed/>
                </p:oleObj>
              </mc:Choice>
              <mc:Fallback>
                <p:oleObj name="Formula" r:id="rId12" imgW="788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50347" y="2516184"/>
                        <a:ext cx="163870" cy="32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544891"/>
              </p:ext>
            </p:extLst>
          </p:nvPr>
        </p:nvGraphicFramePr>
        <p:xfrm>
          <a:off x="3496253" y="2521692"/>
          <a:ext cx="17605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133640" imgH="177480" progId="Equation.Ribbit">
                  <p:embed/>
                </p:oleObj>
              </mc:Choice>
              <mc:Fallback>
                <p:oleObj name="Formula" r:id="rId14" imgW="11336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96253" y="2521692"/>
                        <a:ext cx="1760537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659832"/>
              </p:ext>
            </p:extLst>
          </p:nvPr>
        </p:nvGraphicFramePr>
        <p:xfrm>
          <a:off x="6192838" y="2511425"/>
          <a:ext cx="1530576" cy="315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983520" imgH="203760" progId="Equation.Ribbit">
                  <p:embed/>
                </p:oleObj>
              </mc:Choice>
              <mc:Fallback>
                <p:oleObj name="Formula" r:id="rId16" imgW="983520" imgH="203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192838" y="2511425"/>
                        <a:ext cx="1530576" cy="315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437816"/>
              </p:ext>
            </p:extLst>
          </p:nvPr>
        </p:nvGraphicFramePr>
        <p:xfrm>
          <a:off x="441099" y="2886075"/>
          <a:ext cx="12557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795240" imgH="208080" progId="Equation.Ribbit">
                  <p:embed/>
                </p:oleObj>
              </mc:Choice>
              <mc:Fallback>
                <p:oleObj name="Formula" r:id="rId18" imgW="795240" imgH="20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1099" y="2886075"/>
                        <a:ext cx="125571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998273"/>
              </p:ext>
            </p:extLst>
          </p:nvPr>
        </p:nvGraphicFramePr>
        <p:xfrm>
          <a:off x="2162981" y="3393826"/>
          <a:ext cx="1604510" cy="252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1131840" imgH="177840" progId="Equation.Ribbit">
                  <p:embed/>
                </p:oleObj>
              </mc:Choice>
              <mc:Fallback>
                <p:oleObj name="Formula" r:id="rId20" imgW="113184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62981" y="3393826"/>
                        <a:ext cx="1604510" cy="252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498025"/>
              </p:ext>
            </p:extLst>
          </p:nvPr>
        </p:nvGraphicFramePr>
        <p:xfrm>
          <a:off x="4975992" y="3383660"/>
          <a:ext cx="312199" cy="301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134640" imgH="130680" progId="Equation.Ribbit">
                  <p:embed/>
                </p:oleObj>
              </mc:Choice>
              <mc:Fallback>
                <p:oleObj name="Formula" r:id="rId22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975992" y="3383660"/>
                        <a:ext cx="312199" cy="301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961554"/>
              </p:ext>
            </p:extLst>
          </p:nvPr>
        </p:nvGraphicFramePr>
        <p:xfrm>
          <a:off x="1718995" y="3667749"/>
          <a:ext cx="924814" cy="31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4" imgW="538560" imgH="182520" progId="Equation.Ribbit">
                  <p:embed/>
                </p:oleObj>
              </mc:Choice>
              <mc:Fallback>
                <p:oleObj name="Formula" r:id="rId24" imgW="538560" imgH="182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718995" y="3667749"/>
                        <a:ext cx="924814" cy="313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848379"/>
              </p:ext>
            </p:extLst>
          </p:nvPr>
        </p:nvGraphicFramePr>
        <p:xfrm>
          <a:off x="6340037" y="3712598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6" imgW="132120" imgH="118440" progId="Equation.Ribbit">
                  <p:embed/>
                </p:oleObj>
              </mc:Choice>
              <mc:Fallback>
                <p:oleObj name="Formula" r:id="rId26" imgW="1321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0037" y="3712598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00807"/>
              </p:ext>
            </p:extLst>
          </p:nvPr>
        </p:nvGraphicFramePr>
        <p:xfrm>
          <a:off x="740083" y="3955840"/>
          <a:ext cx="2539039" cy="3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7" imgW="1341360" imgH="177480" progId="Equation.Ribbit">
                  <p:embed/>
                </p:oleObj>
              </mc:Choice>
              <mc:Fallback>
                <p:oleObj name="Formula" r:id="rId27" imgW="1341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40083" y="3955840"/>
                        <a:ext cx="2539039" cy="33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62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1252330"/>
            <a:ext cx="8616950" cy="4919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性能度量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密度聚类</a:t>
            </a:r>
            <a:endParaRPr lang="en-US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3147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9073" y="1266822"/>
            <a:ext cx="9020383" cy="48436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altLang="en-US" dirty="0"/>
              <a:t>聚类性能度量</a:t>
            </a:r>
            <a:r>
              <a:rPr lang="zh-CN" altLang="en-US" dirty="0"/>
              <a:t>，</a:t>
            </a:r>
            <a:r>
              <a:rPr altLang="en-US" dirty="0"/>
              <a:t>亦称为聚类“有效性指标”（</a:t>
            </a:r>
            <a:r>
              <a:rPr lang="en-US" altLang="zh-CN" dirty="0"/>
              <a:t>validity index</a:t>
            </a:r>
            <a:r>
              <a:rPr altLang="en-US" dirty="0"/>
              <a:t>）</a:t>
            </a:r>
            <a:endParaRPr lang="en-US" altLang="en-US" dirty="0"/>
          </a:p>
          <a:p>
            <a:pPr>
              <a:lnSpc>
                <a:spcPct val="100000"/>
              </a:lnSpc>
            </a:pPr>
            <a:r>
              <a:rPr altLang="en-US" dirty="0"/>
              <a:t>直观来讲：</a:t>
            </a:r>
            <a:endParaRPr lang="en-US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我们希望“物以类聚”，即同一簇的样本尽可能彼此相似，不同簇的样本尽可能不同。换言之，</a:t>
            </a:r>
            <a:r>
              <a:rPr altLang="en-US" sz="2000" dirty="0"/>
              <a:t>聚类结果的“簇内相似度”（</a:t>
            </a:r>
            <a:r>
              <a:rPr lang="en-US" altLang="zh-CN" sz="2000" dirty="0"/>
              <a:t>intra-cluster similarity</a:t>
            </a:r>
            <a:r>
              <a:rPr altLang="en-US" sz="2000" dirty="0"/>
              <a:t>）高</a:t>
            </a:r>
            <a:r>
              <a:rPr lang="zh-CN" altLang="en-US" sz="2000" dirty="0"/>
              <a:t>，</a:t>
            </a:r>
            <a:r>
              <a:rPr altLang="en-US" sz="2000" dirty="0"/>
              <a:t>且“簇间相似度”（</a:t>
            </a:r>
            <a:r>
              <a:rPr lang="en-US" altLang="en-US" sz="2000" dirty="0"/>
              <a:t>inter-cluster similarity</a:t>
            </a:r>
            <a:r>
              <a:rPr altLang="en-US" sz="2000" dirty="0"/>
              <a:t>）低，这样的聚类效果较好</a:t>
            </a:r>
            <a:r>
              <a:rPr lang="en-US" altLang="en-US" sz="2000" dirty="0"/>
              <a:t>.</a:t>
            </a:r>
          </a:p>
          <a:p>
            <a:pPr>
              <a:lnSpc>
                <a:spcPct val="100000"/>
              </a:lnSpc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616950" cy="48331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altLang="en-US" dirty="0"/>
              <a:t>聚类性能度量：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altLang="en-US" dirty="0" err="1"/>
              <a:t>外部指标</a:t>
            </a:r>
            <a:r>
              <a:rPr lang="en-US" altLang="en-US" dirty="0"/>
              <a:t> (external index)</a:t>
            </a:r>
            <a:endParaRPr lang="en-US" altLang="zh-CN" dirty="0"/>
          </a:p>
          <a:p>
            <a:pPr marL="32580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将聚类结果与某个“参考模型”</a:t>
            </a:r>
            <a:r>
              <a:rPr lang="en-US" altLang="zh-CN" dirty="0"/>
              <a:t>(reference model)</a:t>
            </a:r>
            <a:r>
              <a:rPr lang="zh-CN" altLang="en-US" dirty="0"/>
              <a:t>进行比较。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altLang="en-US" dirty="0" err="1"/>
              <a:t>内部指标</a:t>
            </a:r>
            <a:r>
              <a:rPr lang="en-US" altLang="en-US" dirty="0"/>
              <a:t> (internal index)</a:t>
            </a:r>
          </a:p>
          <a:p>
            <a:pPr marL="32580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直接考察聚类结果而不用任何参考模型。</a:t>
            </a:r>
            <a:endParaRPr lang="en-US" altLang="en-US" dirty="0"/>
          </a:p>
          <a:p>
            <a:pPr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66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 </a:t>
            </a:r>
            <a:r>
              <a:rPr lang="en-US" altLang="zh-CN" dirty="0"/>
              <a:t>– </a:t>
            </a:r>
            <a:r>
              <a:rPr lang="zh-CN" altLang="en-US" dirty="0"/>
              <a:t>外部指标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dirty="0"/>
              <a:t>对数据集                      ，假定通过聚类得到的簇划分为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		</a:t>
            </a:r>
            <a:r>
              <a:rPr lang="zh-CN" altLang="en-US" dirty="0"/>
              <a:t>，参考模型给出的簇划分为</a:t>
            </a:r>
            <a:r>
              <a:rPr lang="en-US" altLang="zh-CN" dirty="0"/>
              <a:t>			.</a:t>
            </a:r>
            <a:r>
              <a:rPr lang="zh-CN" altLang="en-US" dirty="0"/>
              <a:t>相应地，令   与   分别表示与   和    对应的簇标记向量</a:t>
            </a:r>
            <a:r>
              <a:rPr lang="en-US" altLang="zh-CN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dirty="0"/>
              <a:t>我们将样本两两配对考虑，定义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456809"/>
              </p:ext>
            </p:extLst>
          </p:nvPr>
        </p:nvGraphicFramePr>
        <p:xfrm>
          <a:off x="1771131" y="3006951"/>
          <a:ext cx="547320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3089160" imgH="203400" progId="Equation.Ribbit">
                  <p:embed/>
                </p:oleObj>
              </mc:Choice>
              <mc:Fallback>
                <p:oleObj name="Formula" r:id="rId2" imgW="308916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71131" y="3006951"/>
                        <a:ext cx="547320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152272"/>
              </p:ext>
            </p:extLst>
          </p:nvPr>
        </p:nvGraphicFramePr>
        <p:xfrm>
          <a:off x="1776924" y="3385355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128400" imgH="203400" progId="Equation.Ribbit">
                  <p:embed/>
                </p:oleObj>
              </mc:Choice>
              <mc:Fallback>
                <p:oleObj name="Formula" r:id="rId4" imgW="312840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6924" y="3385355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54709"/>
              </p:ext>
            </p:extLst>
          </p:nvPr>
        </p:nvGraphicFramePr>
        <p:xfrm>
          <a:off x="1757081" y="3824753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3129480" imgH="203400" progId="Equation.Ribbit">
                  <p:embed/>
                </p:oleObj>
              </mc:Choice>
              <mc:Fallback>
                <p:oleObj name="Formula" r:id="rId6" imgW="312948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57081" y="3824753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159487"/>
              </p:ext>
            </p:extLst>
          </p:nvPr>
        </p:nvGraphicFramePr>
        <p:xfrm>
          <a:off x="1758521" y="4314434"/>
          <a:ext cx="566433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3197520" imgH="203400" progId="Equation.Ribbit">
                  <p:embed/>
                </p:oleObj>
              </mc:Choice>
              <mc:Fallback>
                <p:oleObj name="Formula" r:id="rId8" imgW="3197520" imgH="203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8521" y="4314434"/>
                        <a:ext cx="566433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425675"/>
              </p:ext>
            </p:extLst>
          </p:nvPr>
        </p:nvGraphicFramePr>
        <p:xfrm>
          <a:off x="311277" y="1731308"/>
          <a:ext cx="1838622" cy="239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67280" imgH="177480" progId="Equation.Ribbit">
                  <p:embed/>
                </p:oleObj>
              </mc:Choice>
              <mc:Fallback>
                <p:oleObj name="Formula" r:id="rId10" imgW="1367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1277" y="1731308"/>
                        <a:ext cx="1838622" cy="239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484401"/>
              </p:ext>
            </p:extLst>
          </p:nvPr>
        </p:nvGraphicFramePr>
        <p:xfrm>
          <a:off x="5597525" y="1778208"/>
          <a:ext cx="1888591" cy="23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455120" imgH="177480" progId="Equation.Ribbit">
                  <p:embed/>
                </p:oleObj>
              </mc:Choice>
              <mc:Fallback>
                <p:oleObj name="Formula" r:id="rId12" imgW="145512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97525" y="1778208"/>
                        <a:ext cx="1888591" cy="230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199890"/>
              </p:ext>
            </p:extLst>
          </p:nvPr>
        </p:nvGraphicFramePr>
        <p:xfrm>
          <a:off x="720416" y="2065433"/>
          <a:ext cx="149018" cy="27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86040" imgH="157680" progId="Equation.Ribbit">
                  <p:embed/>
                </p:oleObj>
              </mc:Choice>
              <mc:Fallback>
                <p:oleObj name="Formula" r:id="rId14" imgW="8604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0416" y="2065433"/>
                        <a:ext cx="149018" cy="27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811866"/>
              </p:ext>
            </p:extLst>
          </p:nvPr>
        </p:nvGraphicFramePr>
        <p:xfrm>
          <a:off x="1268061" y="2075859"/>
          <a:ext cx="221760" cy="252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137880" imgH="157680" progId="Equation.Ribbit">
                  <p:embed/>
                </p:oleObj>
              </mc:Choice>
              <mc:Fallback>
                <p:oleObj name="Formula" r:id="rId16" imgW="13788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268061" y="2075859"/>
                        <a:ext cx="221760" cy="252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765847"/>
              </p:ext>
            </p:extLst>
          </p:nvPr>
        </p:nvGraphicFramePr>
        <p:xfrm>
          <a:off x="3555276" y="2053498"/>
          <a:ext cx="322993" cy="30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168840" imgH="158760" progId="Equation.Ribbit">
                  <p:embed/>
                </p:oleObj>
              </mc:Choice>
              <mc:Fallback>
                <p:oleObj name="Formula" r:id="rId18" imgW="16884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55276" y="2053498"/>
                        <a:ext cx="322993" cy="30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995575"/>
              </p:ext>
            </p:extLst>
          </p:nvPr>
        </p:nvGraphicFramePr>
        <p:xfrm>
          <a:off x="1914689" y="1275698"/>
          <a:ext cx="2101834" cy="277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1348560" imgH="177480" progId="Equation.Ribbit">
                  <p:embed/>
                </p:oleObj>
              </mc:Choice>
              <mc:Fallback>
                <p:oleObj name="Formula" r:id="rId20" imgW="13485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914689" y="1275698"/>
                        <a:ext cx="2101834" cy="277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889578"/>
              </p:ext>
            </p:extLst>
          </p:nvPr>
        </p:nvGraphicFramePr>
        <p:xfrm>
          <a:off x="2965606" y="2062376"/>
          <a:ext cx="212347" cy="28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118080" imgH="158760" progId="Equation.Ribbit">
                  <p:embed/>
                </p:oleObj>
              </mc:Choice>
              <mc:Fallback>
                <p:oleObj name="Formula" r:id="rId22" imgW="11808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65606" y="2062376"/>
                        <a:ext cx="212347" cy="28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499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 </a:t>
            </a:r>
            <a:r>
              <a:rPr lang="en-US" altLang="zh-CN" dirty="0"/>
              <a:t>– </a:t>
            </a:r>
            <a:r>
              <a:rPr lang="zh-CN" altLang="en-US" dirty="0"/>
              <a:t>外部指标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94276"/>
          </a:xfrm>
        </p:spPr>
        <p:txBody>
          <a:bodyPr/>
          <a:lstStyle/>
          <a:p>
            <a:r>
              <a:rPr lang="en-US" altLang="zh-CN" dirty="0" err="1"/>
              <a:t>Jaccard</a:t>
            </a:r>
            <a:r>
              <a:rPr dirty="0"/>
              <a:t>系数（</a:t>
            </a:r>
            <a:r>
              <a:rPr lang="en-US" dirty="0" err="1"/>
              <a:t>Jaccard</a:t>
            </a:r>
            <a:r>
              <a:rPr lang="en-US" dirty="0"/>
              <a:t> Coefficient, JC</a:t>
            </a:r>
            <a:r>
              <a:rPr dirty="0"/>
              <a:t>）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FM</a:t>
            </a:r>
            <a:r>
              <a:rPr dirty="0"/>
              <a:t>指数（</a:t>
            </a:r>
            <a:r>
              <a:rPr lang="en-US" dirty="0" err="1"/>
              <a:t>Fowlkes</a:t>
            </a:r>
            <a:r>
              <a:rPr lang="en-US" dirty="0"/>
              <a:t> and Mallows Index, FMI</a:t>
            </a:r>
            <a:r>
              <a:rPr dirty="0"/>
              <a:t>）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Rand</a:t>
            </a:r>
            <a:r>
              <a:rPr dirty="0"/>
              <a:t>指数（</a:t>
            </a:r>
            <a:r>
              <a:rPr lang="en-US" altLang="zh-CN" dirty="0"/>
              <a:t>Rand Index, RI</a:t>
            </a:r>
            <a:r>
              <a:rPr dirty="0"/>
              <a:t>）</a:t>
            </a:r>
            <a:endParaRPr lang="en-US" altLang="zh-CN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896100" y="1600200"/>
            <a:ext cx="2247900" cy="4140200"/>
            <a:chOff x="6896100" y="1600200"/>
            <a:chExt cx="2247900" cy="4140200"/>
          </a:xfrm>
        </p:grpSpPr>
        <p:sp>
          <p:nvSpPr>
            <p:cNvPr id="10" name="右大括号 9"/>
            <p:cNvSpPr/>
            <p:nvPr/>
          </p:nvSpPr>
          <p:spPr>
            <a:xfrm>
              <a:off x="6896100" y="1600200"/>
              <a:ext cx="482600" cy="4140200"/>
            </a:xfrm>
            <a:prstGeom prst="rightBrace">
              <a:avLst>
                <a:gd name="adj1" fmla="val 66666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77849" y="3316580"/>
              <a:ext cx="1666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</a:rPr>
                <a:t>[0,1]</a:t>
              </a:r>
              <a:r>
                <a:rPr lang="zh-CN" altLang="en-US" dirty="0">
                  <a:solidFill>
                    <a:srgbClr val="C00000"/>
                  </a:solidFill>
                </a:rPr>
                <a:t>区间内</a:t>
              </a:r>
              <a:r>
                <a:rPr lang="en-US" altLang="zh-CN" dirty="0">
                  <a:solidFill>
                    <a:srgbClr val="C00000"/>
                  </a:solidFill>
                </a:rPr>
                <a:t>,</a:t>
              </a:r>
            </a:p>
            <a:p>
              <a:r>
                <a:rPr lang="zh-CN" altLang="en-US" dirty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313603"/>
              </p:ext>
            </p:extLst>
          </p:nvPr>
        </p:nvGraphicFramePr>
        <p:xfrm>
          <a:off x="3396899" y="2129725"/>
          <a:ext cx="1613601" cy="42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47000" imgH="194760" progId="Equation.Ribbit">
                  <p:embed/>
                </p:oleObj>
              </mc:Choice>
              <mc:Fallback>
                <p:oleObj name="Formula" r:id="rId2" imgW="747000" imgH="194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96899" y="2129725"/>
                        <a:ext cx="1613601" cy="42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29526"/>
              </p:ext>
            </p:extLst>
          </p:nvPr>
        </p:nvGraphicFramePr>
        <p:xfrm>
          <a:off x="3054351" y="3835400"/>
          <a:ext cx="2611664" cy="431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57120" imgH="207360" progId="Equation.Ribbit">
                  <p:embed/>
                </p:oleObj>
              </mc:Choice>
              <mc:Fallback>
                <p:oleObj name="Formula" r:id="rId4" imgW="1257120" imgH="20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4351" y="3835400"/>
                        <a:ext cx="2611664" cy="431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98931"/>
              </p:ext>
            </p:extLst>
          </p:nvPr>
        </p:nvGraphicFramePr>
        <p:xfrm>
          <a:off x="3581124" y="5315182"/>
          <a:ext cx="1558117" cy="471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824040" imgH="249480" progId="Equation.Ribbit">
                  <p:embed/>
                </p:oleObj>
              </mc:Choice>
              <mc:Fallback>
                <p:oleObj name="Formula" r:id="rId6" imgW="824040" imgH="249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81124" y="5315182"/>
                        <a:ext cx="1558117" cy="471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 </a:t>
            </a:r>
            <a:r>
              <a:rPr lang="en-US" altLang="zh-CN" dirty="0"/>
              <a:t>– </a:t>
            </a:r>
            <a:r>
              <a:rPr lang="zh-CN" altLang="en-US" dirty="0"/>
              <a:t>内部指标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676776"/>
          </a:xfrm>
        </p:spPr>
        <p:txBody>
          <a:bodyPr/>
          <a:lstStyle/>
          <a:p>
            <a:r>
              <a:rPr lang="zh-CN" altLang="en-US" dirty="0"/>
              <a:t>考虑聚类结果的簇划分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		           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，定义</a:t>
            </a: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    簇   内样本间的平均距离</a:t>
            </a: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   簇   内样本间的最远距离</a:t>
            </a: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   簇    与簇    最近样本间的距离</a:t>
            </a:r>
          </a:p>
          <a:p>
            <a:pPr marL="0" indent="0"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   簇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与簇    中心点间的距离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66391"/>
              </p:ext>
            </p:extLst>
          </p:nvPr>
        </p:nvGraphicFramePr>
        <p:xfrm>
          <a:off x="3559350" y="1350648"/>
          <a:ext cx="2182102" cy="283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67280" imgH="177480" progId="Equation.Ribbit">
                  <p:embed/>
                </p:oleObj>
              </mc:Choice>
              <mc:Fallback>
                <p:oleObj name="Formula" r:id="rId2" imgW="1367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9350" y="1350648"/>
                        <a:ext cx="2182102" cy="283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25937"/>
              </p:ext>
            </p:extLst>
          </p:nvPr>
        </p:nvGraphicFramePr>
        <p:xfrm>
          <a:off x="1941835" y="2338048"/>
          <a:ext cx="5417131" cy="46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648520" imgH="227880" progId="Equation.Ribbit">
                  <p:embed/>
                </p:oleObj>
              </mc:Choice>
              <mc:Fallback>
                <p:oleObj name="Formula" r:id="rId4" imgW="2648520" imgH="227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1835" y="2338048"/>
                        <a:ext cx="5417131" cy="467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852524"/>
              </p:ext>
            </p:extLst>
          </p:nvPr>
        </p:nvGraphicFramePr>
        <p:xfrm>
          <a:off x="2260000" y="3401777"/>
          <a:ext cx="4780799" cy="396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295360" imgH="190080" progId="Equation.Ribbit">
                  <p:embed/>
                </p:oleObj>
              </mc:Choice>
              <mc:Fallback>
                <p:oleObj name="Formula" r:id="rId6" imgW="2295360" imgH="190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60000" y="3401777"/>
                        <a:ext cx="4780799" cy="396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4588"/>
              </p:ext>
            </p:extLst>
          </p:nvPr>
        </p:nvGraphicFramePr>
        <p:xfrm>
          <a:off x="2178147" y="4259371"/>
          <a:ext cx="4944504" cy="40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309400" imgH="190800" progId="Equation.Ribbit">
                  <p:embed/>
                </p:oleObj>
              </mc:Choice>
              <mc:Fallback>
                <p:oleObj name="Formula" r:id="rId8" imgW="2309400" imgH="1908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78147" y="4259371"/>
                        <a:ext cx="4944504" cy="40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898539"/>
              </p:ext>
            </p:extLst>
          </p:nvPr>
        </p:nvGraphicFramePr>
        <p:xfrm>
          <a:off x="3156002" y="5328264"/>
          <a:ext cx="2825646" cy="363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81320" imgH="177840" progId="Equation.Ribbit">
                  <p:embed/>
                </p:oleObj>
              </mc:Choice>
              <mc:Fallback>
                <p:oleObj name="Formula" r:id="rId10" imgW="138132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56002" y="5328264"/>
                        <a:ext cx="2825646" cy="363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678802"/>
              </p:ext>
            </p:extLst>
          </p:nvPr>
        </p:nvGraphicFramePr>
        <p:xfrm>
          <a:off x="1001485" y="1791621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18080" imgH="158760" progId="Equation.Ribbit">
                  <p:embed/>
                </p:oleObj>
              </mc:Choice>
              <mc:Fallback>
                <p:oleObj name="Formula" r:id="rId12" imgW="11808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1485" y="1791621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731215"/>
              </p:ext>
            </p:extLst>
          </p:nvPr>
        </p:nvGraphicFramePr>
        <p:xfrm>
          <a:off x="913302" y="3082037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18080" imgH="158760" progId="Equation.Ribbit">
                  <p:embed/>
                </p:oleObj>
              </mc:Choice>
              <mc:Fallback>
                <p:oleObj name="Formula" r:id="rId14" imgW="118080" imgH="158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3302" y="3082037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034447"/>
              </p:ext>
            </p:extLst>
          </p:nvPr>
        </p:nvGraphicFramePr>
        <p:xfrm>
          <a:off x="913302" y="3929582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143280" imgH="157320" progId="Equation.Ribbit">
                  <p:embed/>
                </p:oleObj>
              </mc:Choice>
              <mc:Fallback>
                <p:oleObj name="Formula" r:id="rId15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3302" y="3929582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40235"/>
              </p:ext>
            </p:extLst>
          </p:nvPr>
        </p:nvGraphicFramePr>
        <p:xfrm>
          <a:off x="913301" y="4811972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7" imgW="143280" imgH="157320" progId="Equation.Ribbit">
                  <p:embed/>
                </p:oleObj>
              </mc:Choice>
              <mc:Fallback>
                <p:oleObj name="Formula" r:id="rId17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3301" y="4811972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864878"/>
              </p:ext>
            </p:extLst>
          </p:nvPr>
        </p:nvGraphicFramePr>
        <p:xfrm>
          <a:off x="1750139" y="3919538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153000" imgH="169920" progId="Equation.Ribbit">
                  <p:embed/>
                </p:oleObj>
              </mc:Choice>
              <mc:Fallback>
                <p:oleObj name="Formula" r:id="rId18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50139" y="3919538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408248"/>
              </p:ext>
            </p:extLst>
          </p:nvPr>
        </p:nvGraphicFramePr>
        <p:xfrm>
          <a:off x="1793265" y="4791335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153000" imgH="169920" progId="Equation.Ribbit">
                  <p:embed/>
                </p:oleObj>
              </mc:Choice>
              <mc:Fallback>
                <p:oleObj name="Formula" r:id="rId20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93265" y="4791335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870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 </a:t>
            </a:r>
            <a:r>
              <a:rPr lang="en-US" altLang="zh-CN" dirty="0"/>
              <a:t>– </a:t>
            </a:r>
            <a:r>
              <a:rPr lang="zh-CN" altLang="en-US" dirty="0"/>
              <a:t>内部指标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740276"/>
          </a:xfrm>
        </p:spPr>
        <p:txBody>
          <a:bodyPr/>
          <a:lstStyle/>
          <a:p>
            <a:r>
              <a:rPr lang="en-US" altLang="zh-CN" dirty="0"/>
              <a:t>DB</a:t>
            </a:r>
            <a:r>
              <a:rPr dirty="0"/>
              <a:t>指数（</a:t>
            </a:r>
            <a:r>
              <a:rPr lang="en-US" altLang="zh-CN" dirty="0"/>
              <a:t>Davies-</a:t>
            </a:r>
            <a:r>
              <a:rPr lang="en-US" altLang="zh-CN" dirty="0" err="1"/>
              <a:t>Bouldin</a:t>
            </a:r>
            <a:r>
              <a:rPr lang="en-US" altLang="zh-CN" dirty="0"/>
              <a:t> Index, DBI</a:t>
            </a:r>
            <a:r>
              <a:rPr dirty="0"/>
              <a:t>）</a:t>
            </a:r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Dunn</a:t>
            </a:r>
            <a:r>
              <a:rPr dirty="0"/>
              <a:t>指数（</a:t>
            </a:r>
            <a:r>
              <a:rPr lang="en-US" dirty="0"/>
              <a:t>Dunn Index, DI</a:t>
            </a:r>
            <a:r>
              <a:rPr dirty="0"/>
              <a:t>）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7198449" y="2237080"/>
            <a:ext cx="1666151" cy="2528332"/>
            <a:chOff x="7198449" y="2237080"/>
            <a:chExt cx="1666151" cy="2528332"/>
          </a:xfrm>
        </p:grpSpPr>
        <p:sp>
          <p:nvSpPr>
            <p:cNvPr id="6" name="TextBox 5"/>
            <p:cNvSpPr txBox="1"/>
            <p:nvPr/>
          </p:nvSpPr>
          <p:spPr>
            <a:xfrm>
              <a:off x="7198449" y="2237080"/>
              <a:ext cx="166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越小越好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98449" y="4396080"/>
              <a:ext cx="1666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700200"/>
              </p:ext>
            </p:extLst>
          </p:nvPr>
        </p:nvGraphicFramePr>
        <p:xfrm>
          <a:off x="2176848" y="4291706"/>
          <a:ext cx="4053702" cy="578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2705760" imgH="386280" progId="Equation.Ribbit">
                  <p:embed/>
                </p:oleObj>
              </mc:Choice>
              <mc:Fallback>
                <p:oleObj name="Formula" r:id="rId3" imgW="2705760" imgH="386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6848" y="4291706"/>
                        <a:ext cx="4053702" cy="578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5384ADF5-E066-4018-AA17-6B18A3F3E1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37" y="2237080"/>
            <a:ext cx="4195438" cy="69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1252330"/>
            <a:ext cx="8616950" cy="4919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距离计算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密度聚类</a:t>
            </a:r>
            <a:endParaRPr lang="en-US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3307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16476"/>
          </a:xfrm>
        </p:spPr>
        <p:txBody>
          <a:bodyPr>
            <a:normAutofit/>
          </a:bodyPr>
          <a:lstStyle/>
          <a:p>
            <a:r>
              <a:rPr altLang="en-US" dirty="0"/>
              <a:t>距离度量的性质：</a:t>
            </a:r>
            <a:endParaRPr lang="en-US" altLang="en-US" dirty="0"/>
          </a:p>
          <a:p>
            <a:pPr>
              <a:lnSpc>
                <a:spcPct val="100000"/>
              </a:lnSpc>
              <a:buNone/>
            </a:pPr>
            <a:r>
              <a:rPr lang="en-US" altLang="en-US" dirty="0"/>
              <a:t>		</a:t>
            </a:r>
            <a:r>
              <a:rPr altLang="en-US" sz="2000" dirty="0"/>
              <a:t>非负性：</a:t>
            </a:r>
            <a:endParaRPr lang="en-US" altLang="en-US" sz="2000" dirty="0"/>
          </a:p>
          <a:p>
            <a:pPr>
              <a:lnSpc>
                <a:spcPct val="100000"/>
              </a:lnSpc>
              <a:buNone/>
            </a:pPr>
            <a:r>
              <a:rPr lang="en-US" altLang="en-US" sz="2000" dirty="0"/>
              <a:t>		</a:t>
            </a:r>
            <a:r>
              <a:rPr altLang="en-US" sz="2000" dirty="0"/>
              <a:t>同一性：                          当 且仅当</a:t>
            </a:r>
            <a:endParaRPr lang="en-US" altLang="en-US" sz="2000" dirty="0"/>
          </a:p>
          <a:p>
            <a:pPr>
              <a:lnSpc>
                <a:spcPct val="100000"/>
              </a:lnSpc>
              <a:buNone/>
            </a:pPr>
            <a:r>
              <a:rPr lang="en-US" altLang="en-US" sz="2000" dirty="0"/>
              <a:t>		</a:t>
            </a:r>
            <a:r>
              <a:rPr altLang="en-US" sz="2000" dirty="0"/>
              <a:t>对称性：</a:t>
            </a:r>
            <a:endParaRPr lang="en-US" altLang="en-US" sz="2000" dirty="0"/>
          </a:p>
          <a:p>
            <a:pPr>
              <a:lnSpc>
                <a:spcPct val="100000"/>
              </a:lnSpc>
              <a:buNone/>
            </a:pPr>
            <a:r>
              <a:rPr lang="en-US" altLang="en-US" sz="2000" dirty="0"/>
              <a:t>		</a:t>
            </a:r>
            <a:r>
              <a:rPr altLang="en-US" sz="2000" dirty="0"/>
              <a:t>直递性：</a:t>
            </a:r>
            <a:endParaRPr lang="en-US" altLang="en-US" sz="20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448108"/>
              </p:ext>
            </p:extLst>
          </p:nvPr>
        </p:nvGraphicFramePr>
        <p:xfrm>
          <a:off x="2910352" y="1755711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978480" imgH="177840" progId="Equation.Ribbit">
                  <p:embed/>
                </p:oleObj>
              </mc:Choice>
              <mc:Fallback>
                <p:oleObj name="Formula" r:id="rId2" imgW="9784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0352" y="1755711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531758"/>
              </p:ext>
            </p:extLst>
          </p:nvPr>
        </p:nvGraphicFramePr>
        <p:xfrm>
          <a:off x="2910352" y="2221489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75960" imgH="177840" progId="Equation.Ribbit">
                  <p:embed/>
                </p:oleObj>
              </mc:Choice>
              <mc:Fallback>
                <p:oleObj name="Formula" r:id="rId4" imgW="9759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0352" y="2221489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022135"/>
              </p:ext>
            </p:extLst>
          </p:nvPr>
        </p:nvGraphicFramePr>
        <p:xfrm>
          <a:off x="2910352" y="2648643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594800" imgH="177840" progId="Equation.Ribbit">
                  <p:embed/>
                </p:oleObj>
              </mc:Choice>
              <mc:Fallback>
                <p:oleObj name="Formula" r:id="rId6" imgW="1594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0352" y="2648643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727853"/>
              </p:ext>
            </p:extLst>
          </p:nvPr>
        </p:nvGraphicFramePr>
        <p:xfrm>
          <a:off x="2910352" y="3075797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513160" imgH="177840" progId="Equation.Ribbit">
                  <p:embed/>
                </p:oleObj>
              </mc:Choice>
              <mc:Fallback>
                <p:oleObj name="Formula" r:id="rId8" imgW="2513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10352" y="3075797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969194"/>
              </p:ext>
            </p:extLst>
          </p:nvPr>
        </p:nvGraphicFramePr>
        <p:xfrm>
          <a:off x="5788816" y="2283350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462600" imgH="130680" progId="Equation.Ribbit">
                  <p:embed/>
                </p:oleObj>
              </mc:Choice>
              <mc:Fallback>
                <p:oleObj name="Formula" r:id="rId10" imgW="4626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88816" y="2283350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聚类问题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1021720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聚类问题与核心概念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聚类算法做的事情，就是对无标签的数据，基于数据分布进行分群分组，使得相似的数据尽量落在同一个簇内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7458" name="Picture 2" descr="聚类算法详解; 聚类问题; 核心概念;">
            <a:extLst>
              <a:ext uri="{FF2B5EF4-FFF2-40B4-BE49-F238E27FC236}">
                <a16:creationId xmlns:a16="http://schemas.microsoft.com/office/drawing/2014/main" id="{F5FF5C8C-7415-426E-FC4E-85B65DBE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065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32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164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altLang="en-US" sz="2400" dirty="0"/>
              <a:t>距离度量的性质</a:t>
            </a:r>
            <a:r>
              <a:rPr altLang="en-US" dirty="0"/>
              <a:t>：</a:t>
            </a:r>
            <a:endParaRPr lang="en-US" altLang="en-US" dirty="0"/>
          </a:p>
          <a:p>
            <a:pPr>
              <a:lnSpc>
                <a:spcPct val="110000"/>
              </a:lnSpc>
              <a:buNone/>
            </a:pPr>
            <a:r>
              <a:rPr lang="en-US" altLang="en-US" dirty="0"/>
              <a:t>		</a:t>
            </a:r>
            <a:r>
              <a:rPr altLang="en-US" dirty="0"/>
              <a:t>非负性：</a:t>
            </a:r>
            <a:endParaRPr lang="en-US" altLang="en-US" dirty="0"/>
          </a:p>
          <a:p>
            <a:pPr>
              <a:lnSpc>
                <a:spcPct val="110000"/>
              </a:lnSpc>
              <a:buNone/>
            </a:pPr>
            <a:r>
              <a:rPr lang="en-US" altLang="en-US" dirty="0"/>
              <a:t>		</a:t>
            </a:r>
            <a:r>
              <a:rPr altLang="en-US" dirty="0"/>
              <a:t>同一性：                          当  且仅当</a:t>
            </a:r>
            <a:endParaRPr lang="en-US" altLang="en-US" dirty="0"/>
          </a:p>
          <a:p>
            <a:pPr>
              <a:lnSpc>
                <a:spcPct val="110000"/>
              </a:lnSpc>
              <a:buNone/>
            </a:pPr>
            <a:r>
              <a:rPr lang="en-US" altLang="en-US" dirty="0"/>
              <a:t>		</a:t>
            </a:r>
            <a:r>
              <a:rPr altLang="en-US" dirty="0"/>
              <a:t>对称性：</a:t>
            </a:r>
            <a:endParaRPr lang="en-US" altLang="en-US" dirty="0"/>
          </a:p>
          <a:p>
            <a:pPr>
              <a:lnSpc>
                <a:spcPct val="110000"/>
              </a:lnSpc>
              <a:buNone/>
            </a:pPr>
            <a:r>
              <a:rPr lang="en-US" altLang="en-US" dirty="0"/>
              <a:t>		</a:t>
            </a:r>
            <a:r>
              <a:rPr altLang="en-US" dirty="0"/>
              <a:t>直递性：</a:t>
            </a:r>
            <a:endParaRPr lang="en-US" altLang="en-US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常用距离：</a:t>
            </a:r>
          </a:p>
          <a:p>
            <a:pPr lvl="1">
              <a:lnSpc>
                <a:spcPct val="110000"/>
              </a:lnSpc>
              <a:buNone/>
            </a:pPr>
            <a:r>
              <a:rPr lang="zh-CN" altLang="en-US" dirty="0"/>
              <a:t>		</a:t>
            </a:r>
            <a:r>
              <a:rPr lang="zh-CN" altLang="en-US" sz="2200" dirty="0"/>
              <a:t>闵可夫斯基距离（</a:t>
            </a:r>
            <a:r>
              <a:rPr lang="en-US" altLang="zh-CN" sz="2200" dirty="0" err="1"/>
              <a:t>Minkowski</a:t>
            </a:r>
            <a:r>
              <a:rPr lang="en-US" altLang="zh-CN" sz="2200" dirty="0"/>
              <a:t> distance</a:t>
            </a:r>
            <a:r>
              <a:rPr lang="zh-CN" altLang="en-US" sz="2200" dirty="0"/>
              <a:t>）</a:t>
            </a:r>
            <a:r>
              <a:rPr lang="en-US" altLang="zh-CN" sz="2200" dirty="0"/>
              <a:t>:</a:t>
            </a:r>
          </a:p>
          <a:p>
            <a:pPr lvl="1">
              <a:lnSpc>
                <a:spcPct val="110000"/>
              </a:lnSpc>
              <a:buNone/>
            </a:pPr>
            <a:endParaRPr lang="en-US" altLang="en-US" dirty="0"/>
          </a:p>
          <a:p>
            <a:pPr lvl="1">
              <a:lnSpc>
                <a:spcPct val="110000"/>
              </a:lnSpc>
              <a:buNone/>
            </a:pPr>
            <a:endParaRPr lang="en-US" altLang="en-US" dirty="0"/>
          </a:p>
          <a:p>
            <a:pPr lvl="1">
              <a:lnSpc>
                <a:spcPct val="110000"/>
              </a:lnSpc>
              <a:buNone/>
            </a:pPr>
            <a:endParaRPr lang="en-US" altLang="en-US" dirty="0"/>
          </a:p>
          <a:p>
            <a:pPr lvl="1">
              <a:lnSpc>
                <a:spcPct val="110000"/>
              </a:lnSpc>
              <a:buNone/>
            </a:pPr>
            <a:r>
              <a:rPr lang="en-US" altLang="en-US" dirty="0"/>
              <a:t>		</a:t>
            </a:r>
            <a:r>
              <a:rPr lang="en-US" altLang="en-US" sz="2200" dirty="0"/>
              <a:t>p=2: </a:t>
            </a:r>
            <a:r>
              <a:rPr lang="zh-CN" altLang="en-US" sz="2200" dirty="0"/>
              <a:t>欧氏距离（</a:t>
            </a:r>
            <a:r>
              <a:rPr lang="en-US" altLang="zh-CN" sz="2200" dirty="0"/>
              <a:t>Euclidean distance</a:t>
            </a:r>
            <a:r>
              <a:rPr lang="zh-CN" altLang="en-US" sz="2200" dirty="0"/>
              <a:t>）</a:t>
            </a:r>
            <a:r>
              <a:rPr lang="en-US" altLang="zh-CN" sz="2200" dirty="0"/>
              <a:t>.</a:t>
            </a:r>
          </a:p>
          <a:p>
            <a:pPr lvl="1">
              <a:lnSpc>
                <a:spcPct val="110000"/>
              </a:lnSpc>
              <a:buNone/>
            </a:pPr>
            <a:r>
              <a:rPr lang="en-US" altLang="en-US" sz="2200" dirty="0"/>
              <a:t>		</a:t>
            </a:r>
            <a:r>
              <a:rPr lang="en-US" altLang="zh-CN" sz="2200" dirty="0"/>
              <a:t>p=1</a:t>
            </a:r>
            <a:r>
              <a:rPr lang="zh-CN" altLang="en-US" sz="2200" dirty="0"/>
              <a:t>：曼哈顿距离（</a:t>
            </a:r>
            <a:r>
              <a:rPr lang="en-US" altLang="zh-CN" sz="2200" dirty="0"/>
              <a:t>Manhattan distance</a:t>
            </a:r>
            <a:r>
              <a:rPr lang="zh-CN" altLang="en-US" sz="2200" dirty="0"/>
              <a:t>）</a:t>
            </a:r>
            <a:r>
              <a:rPr lang="en-US" altLang="zh-CN" sz="2200" dirty="0"/>
              <a:t>.</a:t>
            </a:r>
            <a:endParaRPr lang="en-US" altLang="en-US" sz="22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916635" y="1761727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978480" imgH="177840" progId="Equation.Ribbit">
                  <p:embed/>
                </p:oleObj>
              </mc:Choice>
              <mc:Fallback>
                <p:oleObj name="Formula" r:id="rId2" imgW="97848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6635" y="1761727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916634" y="2210227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75960" imgH="177840" progId="Equation.Ribbit">
                  <p:embed/>
                </p:oleObj>
              </mc:Choice>
              <mc:Fallback>
                <p:oleObj name="Formula" r:id="rId4" imgW="9759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6634" y="2210227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913565" y="2644224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594800" imgH="177840" progId="Equation.Ribbit">
                  <p:embed/>
                </p:oleObj>
              </mc:Choice>
              <mc:Fallback>
                <p:oleObj name="Formula" r:id="rId6" imgW="159480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3565" y="2644224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984456"/>
              </p:ext>
            </p:extLst>
          </p:nvPr>
        </p:nvGraphicFramePr>
        <p:xfrm>
          <a:off x="2930928" y="3083593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513160" imgH="177840" progId="Equation.Ribbit">
                  <p:embed/>
                </p:oleObj>
              </mc:Choice>
              <mc:Fallback>
                <p:oleObj name="Formula" r:id="rId8" imgW="2513160" imgH="177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30928" y="3083593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77501"/>
              </p:ext>
            </p:extLst>
          </p:nvPr>
        </p:nvGraphicFramePr>
        <p:xfrm>
          <a:off x="2925908" y="4185069"/>
          <a:ext cx="3653849" cy="89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2180160" imgH="532440" progId="Equation.Ribbit">
                  <p:embed/>
                </p:oleObj>
              </mc:Choice>
              <mc:Fallback>
                <p:oleObj name="Formula" r:id="rId10" imgW="2180160" imgH="532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25908" y="4185069"/>
                        <a:ext cx="3653849" cy="89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034093"/>
              </p:ext>
            </p:extLst>
          </p:nvPr>
        </p:nvGraphicFramePr>
        <p:xfrm>
          <a:off x="5918159" y="2269935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462600" imgH="130680" progId="Equation.Ribbit">
                  <p:embed/>
                </p:oleObj>
              </mc:Choice>
              <mc:Fallback>
                <p:oleObj name="Formula" r:id="rId12" imgW="4626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18159" y="2269935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901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属性介绍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连续属性 </a:t>
            </a:r>
            <a:r>
              <a:rPr lang="en-US" altLang="zh-CN" dirty="0"/>
              <a:t>(continuous attribute)</a:t>
            </a:r>
          </a:p>
          <a:p>
            <a:pPr marL="32580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在定义域上有无穷多个可能的取值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离散属性 </a:t>
            </a:r>
            <a:r>
              <a:rPr lang="en-US" altLang="zh-CN" dirty="0"/>
              <a:t>(categorical attribute)</a:t>
            </a:r>
          </a:p>
          <a:p>
            <a:pPr marL="32580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在定义域上是有限个可能的取值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0837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属性介绍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连续属性 </a:t>
            </a:r>
            <a:r>
              <a:rPr lang="en-US" altLang="zh-CN" dirty="0"/>
              <a:t>(continuous attribute)</a:t>
            </a:r>
          </a:p>
          <a:p>
            <a:pPr marL="32580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在定义域上有无穷多个可能的取值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离散属性 </a:t>
            </a:r>
            <a:r>
              <a:rPr lang="en-US" altLang="zh-CN" dirty="0"/>
              <a:t>(categorical attribute)</a:t>
            </a:r>
          </a:p>
          <a:p>
            <a:pPr marL="32580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在定义域上是有限个可能的取值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有序属性 </a:t>
            </a:r>
            <a:r>
              <a:rPr lang="en-US" altLang="zh-CN" dirty="0"/>
              <a:t>(ordinal attribute)</a:t>
            </a:r>
          </a:p>
          <a:p>
            <a:pPr marL="32580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例如定义域为</a:t>
            </a:r>
            <a:r>
              <a:rPr lang="en-US" altLang="zh-CN" dirty="0"/>
              <a:t>{1,2,3}</a:t>
            </a:r>
            <a:r>
              <a:rPr lang="zh-CN" altLang="en-US" dirty="0"/>
              <a:t>的离散属性，“</a:t>
            </a:r>
            <a:r>
              <a:rPr lang="en-US" altLang="zh-CN" dirty="0"/>
              <a:t>1</a:t>
            </a:r>
            <a:r>
              <a:rPr lang="zh-CN" altLang="en-US" dirty="0"/>
              <a:t>”与“</a:t>
            </a:r>
            <a:r>
              <a:rPr lang="en-US" altLang="zh-CN" dirty="0"/>
              <a:t>2</a:t>
            </a:r>
            <a:r>
              <a:rPr lang="zh-CN" altLang="en-US" dirty="0"/>
              <a:t>”比较接近、与“</a:t>
            </a:r>
            <a:r>
              <a:rPr lang="en-US" altLang="zh-CN" dirty="0"/>
              <a:t>3</a:t>
            </a:r>
            <a:r>
              <a:rPr lang="zh-CN" altLang="en-US" dirty="0"/>
              <a:t>”比较远，称为“有序属性”。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无序属性 </a:t>
            </a:r>
            <a:r>
              <a:rPr lang="en-US" altLang="zh-CN" dirty="0"/>
              <a:t>(non-ordinal attribute)</a:t>
            </a:r>
          </a:p>
          <a:p>
            <a:pPr marL="325800" lvl="1" indent="0">
              <a:lnSpc>
                <a:spcPct val="100000"/>
              </a:lnSpc>
              <a:buNone/>
            </a:pPr>
            <a:r>
              <a:rPr lang="en-US" altLang="zh-CN" dirty="0"/>
              <a:t>	</a:t>
            </a:r>
            <a:r>
              <a:rPr lang="zh-CN" altLang="en-US" dirty="0"/>
              <a:t>例如定义域为</a:t>
            </a:r>
            <a:r>
              <a:rPr lang="en-US" altLang="zh-CN" dirty="0"/>
              <a:t>{</a:t>
            </a:r>
            <a:r>
              <a:rPr lang="zh-CN" altLang="en-US" dirty="0"/>
              <a:t>飞机，火车，轮船</a:t>
            </a:r>
            <a:r>
              <a:rPr lang="en-US" altLang="zh-CN" dirty="0"/>
              <a:t>}</a:t>
            </a:r>
            <a:r>
              <a:rPr lang="zh-CN" altLang="en-US" dirty="0"/>
              <a:t>这样的离散属性，不能直接在属性值上进行计算，称为“无序属性”。</a:t>
            </a:r>
          </a:p>
        </p:txBody>
      </p:sp>
    </p:spTree>
    <p:extLst>
      <p:ext uri="{BB962C8B-B14F-4D97-AF65-F5344CB8AC3E}">
        <p14:creationId xmlns:p14="http://schemas.microsoft.com/office/powerpoint/2010/main" val="1700966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Value Difference Metric, VDM</a:t>
            </a:r>
            <a:r>
              <a:rPr lang="zh-CN" altLang="en-US" dirty="0"/>
              <a:t>（处理无序属性）：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sz="2000" dirty="0"/>
              <a:t>令        表示属性   上取值为   的样本数，        表示在第  个样本簇中在属性   上取值为   的样本数， 为样本数，则属性   上两个离散值  与  之间的</a:t>
            </a:r>
            <a:r>
              <a:rPr lang="en-US" altLang="zh-CN" sz="2000" dirty="0"/>
              <a:t>VDM</a:t>
            </a:r>
            <a:r>
              <a:rPr lang="zh-CN" altLang="en-US" sz="2000" dirty="0"/>
              <a:t>距离为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169438"/>
              </p:ext>
            </p:extLst>
          </p:nvPr>
        </p:nvGraphicFramePr>
        <p:xfrm>
          <a:off x="2257425" y="3260725"/>
          <a:ext cx="44513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317680" imgH="462960" progId="Equation.Ribbit">
                  <p:embed/>
                </p:oleObj>
              </mc:Choice>
              <mc:Fallback>
                <p:oleObj name="Formula" r:id="rId2" imgW="2317680" imgH="462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57425" y="3260725"/>
                        <a:ext cx="4451350" cy="8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16562"/>
              </p:ext>
            </p:extLst>
          </p:nvPr>
        </p:nvGraphicFramePr>
        <p:xfrm>
          <a:off x="1047660" y="1729829"/>
          <a:ext cx="6302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84760" imgH="130320" progId="Equation.Ribbit">
                  <p:embed/>
                </p:oleObj>
              </mc:Choice>
              <mc:Fallback>
                <p:oleObj name="Formula" r:id="rId4" imgW="28476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7660" y="1729829"/>
                        <a:ext cx="630237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931933"/>
              </p:ext>
            </p:extLst>
          </p:nvPr>
        </p:nvGraphicFramePr>
        <p:xfrm>
          <a:off x="5465029" y="1694264"/>
          <a:ext cx="731585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350280" imgH="130320" progId="Equation.Ribbit">
                  <p:embed/>
                </p:oleObj>
              </mc:Choice>
              <mc:Fallback>
                <p:oleObj name="Formula" r:id="rId6" imgW="35028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65029" y="1694264"/>
                        <a:ext cx="731585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318299"/>
              </p:ext>
            </p:extLst>
          </p:nvPr>
        </p:nvGraphicFramePr>
        <p:xfrm>
          <a:off x="2794438" y="1766149"/>
          <a:ext cx="167075" cy="22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88560" imgH="118440" progId="Equation.Ribbit">
                  <p:embed/>
                </p:oleObj>
              </mc:Choice>
              <mc:Fallback>
                <p:oleObj name="Formula" r:id="rId8" imgW="885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94438" y="1766149"/>
                        <a:ext cx="167075" cy="22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895974"/>
              </p:ext>
            </p:extLst>
          </p:nvPr>
        </p:nvGraphicFramePr>
        <p:xfrm>
          <a:off x="4087112" y="1762370"/>
          <a:ext cx="141941" cy="2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79920" imgH="118440" progId="Equation.Ribbit">
                  <p:embed/>
                </p:oleObj>
              </mc:Choice>
              <mc:Fallback>
                <p:oleObj name="Formula" r:id="rId10" imgW="799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7112" y="1762370"/>
                        <a:ext cx="141941" cy="2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296951"/>
              </p:ext>
            </p:extLst>
          </p:nvPr>
        </p:nvGraphicFramePr>
        <p:xfrm>
          <a:off x="8346020" y="2018754"/>
          <a:ext cx="9890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67320" imgH="157680" progId="Equation.Ribbit">
                  <p:embed/>
                </p:oleObj>
              </mc:Choice>
              <mc:Fallback>
                <p:oleObj name="Formula" r:id="rId12" imgW="673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46020" y="2018754"/>
                        <a:ext cx="9890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02348"/>
              </p:ext>
            </p:extLst>
          </p:nvPr>
        </p:nvGraphicFramePr>
        <p:xfrm>
          <a:off x="7333398" y="1700506"/>
          <a:ext cx="78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51480" imgH="151920" progId="Equation.Ribbit">
                  <p:embed/>
                </p:oleObj>
              </mc:Choice>
              <mc:Fallback>
                <p:oleObj name="Formula" r:id="rId14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33398" y="1700506"/>
                        <a:ext cx="78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106228"/>
              </p:ext>
            </p:extLst>
          </p:nvPr>
        </p:nvGraphicFramePr>
        <p:xfrm>
          <a:off x="3841645" y="2009709"/>
          <a:ext cx="119273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79920" imgH="157680" progId="Equation.Ribbit">
                  <p:embed/>
                </p:oleObj>
              </mc:Choice>
              <mc:Fallback>
                <p:oleObj name="Formula" r:id="rId16" imgW="799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841645" y="2009709"/>
                        <a:ext cx="119273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452638"/>
              </p:ext>
            </p:extLst>
          </p:nvPr>
        </p:nvGraphicFramePr>
        <p:xfrm>
          <a:off x="1174750" y="2066569"/>
          <a:ext cx="171450" cy="2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88560" imgH="118440" progId="Equation.Ribbit">
                  <p:embed/>
                </p:oleObj>
              </mc:Choice>
              <mc:Fallback>
                <p:oleObj name="Formula" r:id="rId18" imgW="885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74750" y="2066569"/>
                        <a:ext cx="171450" cy="2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329369"/>
              </p:ext>
            </p:extLst>
          </p:nvPr>
        </p:nvGraphicFramePr>
        <p:xfrm>
          <a:off x="2448380" y="2066569"/>
          <a:ext cx="148522" cy="222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9" imgW="79920" imgH="118440" progId="Equation.Ribbit">
                  <p:embed/>
                </p:oleObj>
              </mc:Choice>
              <mc:Fallback>
                <p:oleObj name="Formula" r:id="rId19" imgW="799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48380" y="2066569"/>
                        <a:ext cx="148522" cy="222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284343"/>
              </p:ext>
            </p:extLst>
          </p:nvPr>
        </p:nvGraphicFramePr>
        <p:xfrm>
          <a:off x="6094853" y="2054541"/>
          <a:ext cx="166687" cy="22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88560" imgH="118440" progId="Equation.Ribbit">
                  <p:embed/>
                </p:oleObj>
              </mc:Choice>
              <mc:Fallback>
                <p:oleObj name="Formula" r:id="rId20" imgW="8856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4853" y="2054541"/>
                        <a:ext cx="166687" cy="22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847214"/>
              </p:ext>
            </p:extLst>
          </p:nvPr>
        </p:nvGraphicFramePr>
        <p:xfrm>
          <a:off x="7904910" y="2093857"/>
          <a:ext cx="126175" cy="18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1" imgW="79920" imgH="118440" progId="Equation.Ribbit">
                  <p:embed/>
                </p:oleObj>
              </mc:Choice>
              <mc:Fallback>
                <p:oleObj name="Formula" r:id="rId21" imgW="7992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04910" y="2093857"/>
                        <a:ext cx="126175" cy="18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929934"/>
            <a:ext cx="8616950" cy="4930776"/>
          </a:xfrm>
        </p:spPr>
        <p:txBody>
          <a:bodyPr/>
          <a:lstStyle/>
          <a:p>
            <a:pPr>
              <a:buNone/>
            </a:pPr>
            <a:endParaRPr lang="en-US" altLang="zh-CN" dirty="0"/>
          </a:p>
          <a:p>
            <a:r>
              <a:rPr lang="en-US" altLang="en-US" dirty="0" err="1"/>
              <a:t>MinkovDM</a:t>
            </a:r>
            <a:r>
              <a:rPr lang="en-US" altLang="en-US" sz="1400" dirty="0" err="1"/>
              <a:t>p</a:t>
            </a:r>
            <a:r>
              <a:rPr altLang="en-US" dirty="0"/>
              <a:t>（处理混合属性）：</a:t>
            </a:r>
            <a:endParaRPr lang="en-US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altLang="en-US" dirty="0"/>
              <a:t>加权距离</a:t>
            </a:r>
            <a:r>
              <a:rPr lang="zh-CN" altLang="en-US" dirty="0"/>
              <a:t>（样本中不同属性的重要性不同时）</a:t>
            </a:r>
            <a:r>
              <a:rPr altLang="en-US" dirty="0"/>
              <a:t>：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290370"/>
              </p:ext>
            </p:extLst>
          </p:nvPr>
        </p:nvGraphicFramePr>
        <p:xfrm>
          <a:off x="912813" y="1898650"/>
          <a:ext cx="77835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421160" imgH="532440" progId="Equation.Ribbit">
                  <p:embed/>
                </p:oleObj>
              </mc:Choice>
              <mc:Fallback>
                <p:oleObj name="Formula" r:id="rId2" imgW="4421160" imgH="532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2813" y="1898650"/>
                        <a:ext cx="7783512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650236"/>
              </p:ext>
            </p:extLst>
          </p:nvPr>
        </p:nvGraphicFramePr>
        <p:xfrm>
          <a:off x="3448056" y="4952576"/>
          <a:ext cx="2241536" cy="32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52800" imgH="182160" progId="Equation.Ribbit">
                  <p:embed/>
                </p:oleObj>
              </mc:Choice>
              <mc:Fallback>
                <p:oleObj name="Formula" r:id="rId4" imgW="1252800" imgH="182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8056" y="4952576"/>
                        <a:ext cx="2241536" cy="32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471851"/>
              </p:ext>
            </p:extLst>
          </p:nvPr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4120" imgH="177480" progId="Equation.DSMT4">
                  <p:embed/>
                </p:oleObj>
              </mc:Choice>
              <mc:Fallback>
                <p:oleObj name="Equation" r:id="rId6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82064"/>
              </p:ext>
            </p:extLst>
          </p:nvPr>
        </p:nvGraphicFramePr>
        <p:xfrm>
          <a:off x="945355" y="3921651"/>
          <a:ext cx="7246937" cy="4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3603600" imgH="226080" progId="Equation.Ribbit">
                  <p:embed/>
                </p:oleObj>
              </mc:Choice>
              <mc:Fallback>
                <p:oleObj name="Formula" r:id="rId8" imgW="3603600" imgH="226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5355" y="3921651"/>
                        <a:ext cx="7246937" cy="4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387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1252330"/>
            <a:ext cx="8616950" cy="4919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原型聚类</a:t>
            </a:r>
            <a:endParaRPr lang="en-US" altLang="en-US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密度聚类</a:t>
            </a:r>
            <a:endParaRPr lang="en-US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1048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原型聚类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sz="2000" dirty="0"/>
              <a:t>也称为“基于原型的聚类” </a:t>
            </a:r>
            <a:r>
              <a:rPr lang="en-US" altLang="zh-CN" sz="2000" dirty="0"/>
              <a:t>(prototype-based clustering)</a:t>
            </a:r>
            <a:r>
              <a:rPr lang="zh-CN" altLang="en-US" sz="2000" dirty="0"/>
              <a:t>，此类算法假设聚类结构能通过一组原型刻画。</a:t>
            </a: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dirty="0"/>
              <a:t>算法过程：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sz="2000" dirty="0"/>
              <a:t>通常情况下，算法先对原型进行初始化，再对原型进行迭代更新求解。</a:t>
            </a:r>
            <a:endParaRPr lang="en-US" altLang="zh-CN" sz="2000" dirty="0"/>
          </a:p>
          <a:p>
            <a:pPr>
              <a:lnSpc>
                <a:spcPct val="100000"/>
              </a:lnSpc>
            </a:pPr>
            <a:r>
              <a:rPr lang="zh-CN" altLang="en-US" dirty="0"/>
              <a:t>接下来，介绍几种著名的原型聚类算法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000" dirty="0"/>
              <a:t>均值算法、学习向量量化算法、高斯混合聚类算法。</a:t>
            </a:r>
            <a:endParaRPr lang="en-US" altLang="zh-CN" sz="2000" dirty="0"/>
          </a:p>
          <a:p>
            <a:pPr marL="0" indent="0">
              <a:buNone/>
            </a:pPr>
            <a:endParaRPr lang="en-US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dirty="0">
                <a:latin typeface="+mj-lt"/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3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    给定数据集</a:t>
            </a:r>
            <a:r>
              <a:rPr lang="en-US" altLang="zh-CN" dirty="0"/>
              <a:t>			     </a:t>
            </a:r>
            <a:r>
              <a:rPr lang="zh-CN" altLang="ar-AE" dirty="0"/>
              <a:t>，</a:t>
            </a:r>
            <a:r>
              <a:rPr lang="ar-AE" altLang="zh-CN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均值算法针对聚类所得簇划分</a:t>
            </a:r>
            <a:endParaRPr lang="en-US" altLang="zh-CN" i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	                   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最小化平方误差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其中，   是簇    的均值向量。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dirty="0"/>
              <a:t>值在一定程度上刻画了簇内样本围绕簇均值向量的紧密程度，   值越小，则簇内样本相似度越高。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489854"/>
              </p:ext>
            </p:extLst>
          </p:nvPr>
        </p:nvGraphicFramePr>
        <p:xfrm>
          <a:off x="2221054" y="1345836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376280" imgH="177480" progId="Equation.Ribbit">
                  <p:embed/>
                </p:oleObj>
              </mc:Choice>
              <mc:Fallback>
                <p:oleObj name="Formula" r:id="rId3" imgW="1376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054" y="1345836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250284"/>
              </p:ext>
            </p:extLst>
          </p:nvPr>
        </p:nvGraphicFramePr>
        <p:xfrm>
          <a:off x="339860" y="1761648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395000" imgH="177480" progId="Equation.Ribbit">
                  <p:embed/>
                </p:oleObj>
              </mc:Choice>
              <mc:Fallback>
                <p:oleObj name="Formula" r:id="rId5" imgW="13950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860" y="1761648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381850"/>
              </p:ext>
            </p:extLst>
          </p:nvPr>
        </p:nvGraphicFramePr>
        <p:xfrm>
          <a:off x="1536953" y="3068531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29240" imgH="119520" progId="Equation.Ribbit">
                  <p:embed/>
                </p:oleObj>
              </mc:Choice>
              <mc:Fallback>
                <p:oleObj name="Formula" r:id="rId7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6953" y="3068531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952496"/>
              </p:ext>
            </p:extLst>
          </p:nvPr>
        </p:nvGraphicFramePr>
        <p:xfrm>
          <a:off x="2482908" y="3057034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43280" imgH="157320" progId="Equation.Ribbit">
                  <p:embed/>
                </p:oleObj>
              </mc:Choice>
              <mc:Fallback>
                <p:oleObj name="Formula" r:id="rId9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82908" y="3057034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22438"/>
              </p:ext>
            </p:extLst>
          </p:nvPr>
        </p:nvGraphicFramePr>
        <p:xfrm>
          <a:off x="778289" y="3484057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19520" imgH="154080" progId="Equation.Ribbit">
                  <p:embed/>
                </p:oleObj>
              </mc:Choice>
              <mc:Fallback>
                <p:oleObj name="Formula" r:id="rId11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8289" y="3484057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379"/>
              </p:ext>
            </p:extLst>
          </p:nvPr>
        </p:nvGraphicFramePr>
        <p:xfrm>
          <a:off x="8450988" y="349768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119520" imgH="154080" progId="Equation.Ribbit">
                  <p:embed/>
                </p:oleObj>
              </mc:Choice>
              <mc:Fallback>
                <p:oleObj name="Formula" r:id="rId13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50988" y="349768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B4BE3C34-9BE3-41FE-848F-D53BE1A374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09" y="2104492"/>
            <a:ext cx="2488381" cy="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45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dirty="0"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3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    给定数据集</a:t>
            </a:r>
            <a:r>
              <a:rPr lang="en-US" altLang="zh-CN" dirty="0"/>
              <a:t>			     </a:t>
            </a:r>
            <a:r>
              <a:rPr lang="zh-CN" altLang="ar-AE" dirty="0"/>
              <a:t>，</a:t>
            </a:r>
            <a:r>
              <a:rPr lang="ar-AE" altLang="zh-CN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均值算法针对聚类所得簇划分</a:t>
            </a:r>
            <a:endParaRPr lang="en-US" altLang="zh-CN" i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	                   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最小化平方误差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其中，   是簇    的均值向量。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</a:t>
            </a:r>
            <a:r>
              <a:rPr lang="zh-CN" altLang="en-US" dirty="0"/>
              <a:t>值在一定程度上刻画了簇内样本围绕簇均值向量的紧密程度，   值越小，则簇内样本相似度越高。</a:t>
            </a:r>
            <a:endParaRPr lang="en-US" altLang="zh-CN" dirty="0"/>
          </a:p>
          <a:p>
            <a:r>
              <a:rPr lang="zh-CN" altLang="en-US" dirty="0"/>
              <a:t>算法流程（迭代优化）：</a:t>
            </a:r>
            <a:endParaRPr lang="zh-CN" altLang="en-US" sz="1100" dirty="0"/>
          </a:p>
          <a:p>
            <a:pPr lvl="2">
              <a:buNone/>
            </a:pPr>
            <a:r>
              <a:rPr lang="zh-CN" altLang="en-US" b="1" dirty="0"/>
              <a:t>初始化每个簇的均值向量</a:t>
            </a:r>
          </a:p>
          <a:p>
            <a:pPr lvl="2">
              <a:buNone/>
            </a:pPr>
            <a:r>
              <a:rPr lang="en-US" altLang="zh-CN" b="1" dirty="0"/>
              <a:t>repeat</a:t>
            </a:r>
          </a:p>
          <a:p>
            <a:pPr lvl="2">
              <a:buNone/>
            </a:pPr>
            <a:r>
              <a:rPr lang="en-US" altLang="en-US" dirty="0"/>
              <a:t>	1. </a:t>
            </a:r>
            <a:r>
              <a:rPr lang="zh-CN" altLang="en-US" dirty="0"/>
              <a:t>（更新）簇划分；</a:t>
            </a:r>
          </a:p>
          <a:p>
            <a:pPr lvl="2">
              <a:buNone/>
            </a:pPr>
            <a:r>
              <a:rPr lang="zh-CN" altLang="en-US" dirty="0"/>
              <a:t>	</a:t>
            </a:r>
            <a:r>
              <a:rPr lang="en-US" altLang="zh-CN" dirty="0"/>
              <a:t>2.  </a:t>
            </a:r>
            <a:r>
              <a:rPr lang="zh-CN" altLang="en-US" dirty="0"/>
              <a:t>计算每个簇的均值向量</a:t>
            </a:r>
          </a:p>
          <a:p>
            <a:pPr lvl="2">
              <a:buNone/>
            </a:pPr>
            <a:r>
              <a:rPr lang="en-US" altLang="zh-CN" b="1" dirty="0"/>
              <a:t>until </a:t>
            </a:r>
            <a:r>
              <a:rPr lang="zh-CN" altLang="en-US" dirty="0"/>
              <a:t>当前均值向量均未更新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221054" y="1345836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76280" imgH="177480" progId="Equation.Ribbit">
                  <p:embed/>
                </p:oleObj>
              </mc:Choice>
              <mc:Fallback>
                <p:oleObj name="Formula" r:id="rId2" imgW="13762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1054" y="1345836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339860" y="1761648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95000" imgH="177480" progId="Equation.Ribbit">
                  <p:embed/>
                </p:oleObj>
              </mc:Choice>
              <mc:Fallback>
                <p:oleObj name="Formula" r:id="rId4" imgW="139500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860" y="1761648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536953" y="3068531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29240" imgH="119520" progId="Equation.Ribbit">
                  <p:embed/>
                </p:oleObj>
              </mc:Choice>
              <mc:Fallback>
                <p:oleObj name="Formula" r:id="rId6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36953" y="3068531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82908" y="3057034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43280" imgH="157320" progId="Equation.Ribbit">
                  <p:embed/>
                </p:oleObj>
              </mc:Choice>
              <mc:Fallback>
                <p:oleObj name="Formula" r:id="rId8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2908" y="3057034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778289" y="3484057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19520" imgH="154080" progId="Equation.Ribbit">
                  <p:embed/>
                </p:oleObj>
              </mc:Choice>
              <mc:Fallback>
                <p:oleObj name="Formula" r:id="rId10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289" y="3484057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8450988" y="3497684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19520" imgH="154080" progId="Equation.Ribbit">
                  <p:embed/>
                </p:oleObj>
              </mc:Choice>
              <mc:Fallback>
                <p:oleObj name="Formula" r:id="rId12" imgW="119520" imgH="154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50988" y="3497684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79136"/>
              </p:ext>
            </p:extLst>
          </p:nvPr>
        </p:nvGraphicFramePr>
        <p:xfrm>
          <a:off x="3454798" y="2049648"/>
          <a:ext cx="2494753" cy="83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1455480" imgH="488520" progId="Equation.Ribbit">
                  <p:embed/>
                </p:oleObj>
              </mc:Choice>
              <mc:Fallback>
                <p:oleObj name="Formula" r:id="rId13" imgW="1455480" imgH="488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54798" y="2049648"/>
                        <a:ext cx="2494753" cy="837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69567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dirty="0"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altLang="en-US" dirty="0"/>
              <a:t>算法伪代码：</a:t>
            </a:r>
            <a:endParaRPr lang="en-US" altLang="en-US" dirty="0"/>
          </a:p>
        </p:txBody>
      </p:sp>
      <p:pic>
        <p:nvPicPr>
          <p:cNvPr id="71683" name="Picture 3" descr="G:\Users\lamda\Desktop\figures\kmeans_al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5320" y="1651001"/>
            <a:ext cx="5851979" cy="45707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聚类问题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vs.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是一种无监督学习，而</a:t>
            </a: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是一种有监督的学习。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聚类只需要</a:t>
            </a: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人工指定相似度的标准和类别数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就可以，而分类需要</a:t>
            </a:r>
            <a:r>
              <a:rPr lang="zh-CN" altLang="en-US" sz="1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从训练集学习分类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的方法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9506" name="Picture 2" descr="聚类算法详解; 聚类问题; 分类 V.S. 聚类;">
            <a:extLst>
              <a:ext uri="{FF2B5EF4-FFF2-40B4-BE49-F238E27FC236}">
                <a16:creationId xmlns:a16="http://schemas.microsoft.com/office/drawing/2014/main" id="{1E3B589B-FD17-F479-B0F2-E0446C64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782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40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dirty="0"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均值算法实例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sz="2000" dirty="0"/>
              <a:t>接下来以表</a:t>
            </a:r>
            <a:r>
              <a:rPr lang="en-US" altLang="zh-CN" sz="2000" dirty="0"/>
              <a:t>9-1</a:t>
            </a:r>
            <a:r>
              <a:rPr lang="zh-CN" altLang="en-US" sz="2000" dirty="0"/>
              <a:t>的西瓜数据集</a:t>
            </a:r>
            <a:r>
              <a:rPr lang="en-US" altLang="zh-CN" sz="2000" dirty="0"/>
              <a:t>4.0</a:t>
            </a:r>
            <a:r>
              <a:rPr lang="zh-CN" altLang="en-US" sz="2000" dirty="0"/>
              <a:t>为例，来演示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000" dirty="0"/>
              <a:t>均值算法的学习过程。将编号为  的样本称为    </a:t>
            </a:r>
            <a:r>
              <a:rPr lang="en-US" altLang="zh-CN" dirty="0"/>
              <a:t>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2" y="2741152"/>
            <a:ext cx="7935971" cy="3405171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379925"/>
              </p:ext>
            </p:extLst>
          </p:nvPr>
        </p:nvGraphicFramePr>
        <p:xfrm>
          <a:off x="1396698" y="2036257"/>
          <a:ext cx="96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51480" imgH="151920" progId="Equation.Ribbit">
                  <p:embed/>
                </p:oleObj>
              </mc:Choice>
              <mc:Fallback>
                <p:oleObj name="Formula" r:id="rId3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6698" y="2036257"/>
                        <a:ext cx="96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1598437"/>
              </p:ext>
            </p:extLst>
          </p:nvPr>
        </p:nvGraphicFramePr>
        <p:xfrm>
          <a:off x="2803291" y="2036257"/>
          <a:ext cx="30746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25280" imgH="118080" progId="Equation.Ribbit">
                  <p:embed/>
                </p:oleObj>
              </mc:Choice>
              <mc:Fallback>
                <p:oleObj name="Formula" r:id="rId5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03291" y="2036257"/>
                        <a:ext cx="30746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056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dirty="0"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112740"/>
            <a:ext cx="8616950" cy="4930775"/>
          </a:xfrm>
        </p:spPr>
        <p:txBody>
          <a:bodyPr>
            <a:normAutofit fontScale="92500"/>
          </a:bodyPr>
          <a:lstStyle/>
          <a:p>
            <a:r>
              <a:rPr lang="en-US" altLang="zh-CN" sz="24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sz="2400" dirty="0"/>
              <a:t>均值算法实例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    假定聚类簇数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dirty="0"/>
              <a:t>=</a:t>
            </a:r>
            <a:r>
              <a:rPr lang="en-US" altLang="zh-CN" sz="1900" dirty="0"/>
              <a:t>3</a:t>
            </a:r>
            <a:r>
              <a:rPr lang="zh-CN" altLang="en-US" dirty="0"/>
              <a:t>，算法开始时，随机选择</a:t>
            </a:r>
            <a:r>
              <a:rPr lang="en-US" altLang="zh-CN" sz="1900" dirty="0"/>
              <a:t>3</a:t>
            </a:r>
            <a:r>
              <a:rPr lang="zh-CN" altLang="en-US" dirty="0"/>
              <a:t>个样本</a:t>
            </a:r>
            <a:r>
              <a:rPr lang="en-US" altLang="zh-CN" dirty="0"/>
              <a:t>		    </a:t>
            </a:r>
            <a:r>
              <a:rPr lang="zh-CN" altLang="en-US" dirty="0"/>
              <a:t>作为初始均值向量，即</a:t>
            </a:r>
            <a:r>
              <a:rPr lang="en-US" altLang="zh-CN" dirty="0"/>
              <a:t>							           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考察样本</a:t>
            </a:r>
            <a:r>
              <a:rPr lang="en-US" altLang="zh-CN" dirty="0"/>
              <a:t>		        </a:t>
            </a:r>
            <a:r>
              <a:rPr lang="zh-CN" altLang="en-US" dirty="0"/>
              <a:t>，它与当前均值向量               的距离分别为</a:t>
            </a:r>
            <a:r>
              <a:rPr lang="en-US" altLang="zh-CN" sz="1900" dirty="0"/>
              <a:t>0.369</a:t>
            </a:r>
            <a:r>
              <a:rPr lang="zh-CN" altLang="en-US" sz="1900" dirty="0"/>
              <a:t>，</a:t>
            </a:r>
            <a:r>
              <a:rPr lang="en-US" altLang="zh-CN" sz="1900" dirty="0"/>
              <a:t>0.506</a:t>
            </a:r>
            <a:r>
              <a:rPr lang="zh-CN" altLang="en-US" sz="1900" dirty="0"/>
              <a:t>，</a:t>
            </a:r>
            <a:r>
              <a:rPr lang="en-US" altLang="zh-CN" sz="1900" dirty="0"/>
              <a:t>0.220</a:t>
            </a:r>
            <a:r>
              <a:rPr lang="zh-CN" altLang="en-US" dirty="0"/>
              <a:t>，因此    将被划入簇   中。类似的，对数据集中的所有样本考察一遍后，可得当前簇划分为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endParaRPr lang="en-US" altLang="zh-CN" b="0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于是，可以从分别求得新的均值向量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zh-CN" altLang="en-US" dirty="0"/>
              <a:t>    不断重复上述过程，如下图所示。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446240"/>
              </p:ext>
            </p:extLst>
          </p:nvPr>
        </p:nvGraphicFramePr>
        <p:xfrm>
          <a:off x="1797393" y="2326773"/>
          <a:ext cx="19383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197360" imgH="177480" progId="Equation.Ribbit">
                  <p:embed/>
                </p:oleObj>
              </mc:Choice>
              <mc:Fallback>
                <p:oleObj name="Formula" r:id="rId8" imgW="1197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97393" y="2326773"/>
                        <a:ext cx="1938338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524958"/>
              </p:ext>
            </p:extLst>
          </p:nvPr>
        </p:nvGraphicFramePr>
        <p:xfrm>
          <a:off x="6160792" y="2329908"/>
          <a:ext cx="1158207" cy="23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578160" imgH="119520" progId="Equation.Ribbit">
                  <p:embed/>
                </p:oleObj>
              </mc:Choice>
              <mc:Fallback>
                <p:oleObj name="Formula" r:id="rId10" imgW="57816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60792" y="2329908"/>
                        <a:ext cx="1158207" cy="238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63878"/>
              </p:ext>
            </p:extLst>
          </p:nvPr>
        </p:nvGraphicFramePr>
        <p:xfrm>
          <a:off x="3877630" y="2636655"/>
          <a:ext cx="253947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37880" imgH="117360" progId="Equation.Ribbit">
                  <p:embed/>
                </p:oleObj>
              </mc:Choice>
              <mc:Fallback>
                <p:oleObj name="Formula" r:id="rId12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77630" y="2636655"/>
                        <a:ext cx="253947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417141"/>
              </p:ext>
            </p:extLst>
          </p:nvPr>
        </p:nvGraphicFramePr>
        <p:xfrm>
          <a:off x="5491749" y="2643934"/>
          <a:ext cx="220362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60200" imgH="157680" progId="Equation.Ribbit">
                  <p:embed/>
                </p:oleObj>
              </mc:Choice>
              <mc:Fallback>
                <p:oleObj name="Formula" r:id="rId14" imgW="16020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91749" y="2643934"/>
                        <a:ext cx="220362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78F24C5B-E98A-46CA-81EB-6A9B75BAFD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29" y="1668088"/>
            <a:ext cx="1426524" cy="19402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7C16ACD-E1CB-4ED1-A032-FD397A71B8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28" y="1935002"/>
            <a:ext cx="6387809" cy="2544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4DBAC6E-BE4E-41BC-97F4-316F5800BB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2" y="3271594"/>
            <a:ext cx="6735239" cy="2544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A43C127-B8DF-4597-83B3-BDA834001DD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1" y="3647594"/>
            <a:ext cx="2156190" cy="25447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0180277-5E5E-475F-A2AC-83472E66AE8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2" y="4048515"/>
            <a:ext cx="6566095" cy="25447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0AB3498-07B6-481A-953C-5EA4BDDD8A8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20" y="4917253"/>
            <a:ext cx="6387809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092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dirty="0"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854576"/>
          </a:xfrm>
        </p:spPr>
        <p:txBody>
          <a:bodyPr/>
          <a:lstStyle/>
          <a:p>
            <a:r>
              <a:rPr altLang="en-US" dirty="0"/>
              <a:t>聚类结果：</a:t>
            </a:r>
            <a:endParaRPr lang="en-US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20" y="1776046"/>
            <a:ext cx="5153960" cy="44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学习向量量化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3"/>
            <a:ext cx="8616950" cy="209399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学习向量量化（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Learning Vector Quantization, LVQ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）</a:t>
            </a:r>
            <a:endParaRPr lang="en-US" altLang="zh-CN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rPr>
              <a:t>    </a:t>
            </a:r>
            <a:r>
              <a:rPr lang="zh-CN" altLang="en-US" sz="2000" dirty="0">
                <a:latin typeface="Verdana" panose="020B0604030504040204" pitchFamily="34" charset="0"/>
                <a:ea typeface="幼圆" panose="02010509060101010101" pitchFamily="49" charset="-122"/>
              </a:rPr>
              <a:t>与一般聚类算法不同的是，</a:t>
            </a:r>
            <a:r>
              <a: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rPr>
              <a:t>LVQ</a:t>
            </a:r>
            <a:r>
              <a:rPr lang="zh-CN" altLang="en-US" sz="2000" dirty="0">
                <a:latin typeface="Verdana" panose="020B0604030504040204" pitchFamily="34" charset="0"/>
                <a:ea typeface="幼圆" panose="02010509060101010101" pitchFamily="49" charset="-122"/>
              </a:rPr>
              <a:t>假设数据样本带有类别标记，学习过程中利用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样本的这些监督信息来辅助</a:t>
            </a:r>
            <a:r>
              <a:rPr lang="zh-CN" altLang="en-US" sz="2000" dirty="0">
                <a:latin typeface="Verdana" panose="020B0604030504040204" pitchFamily="34" charset="0"/>
                <a:ea typeface="幼圆" panose="02010509060101010101" pitchFamily="49" charset="-122"/>
              </a:rPr>
              <a:t>聚类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defRPr/>
            </a:pPr>
            <a:r>
              <a: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rPr>
              <a:t>    </a:t>
            </a:r>
            <a:r>
              <a:rPr lang="zh-CN" altLang="en-US" sz="2000" dirty="0">
                <a:latin typeface="Verdana" panose="020B0604030504040204" pitchFamily="34" charset="0"/>
                <a:ea typeface="幼圆" panose="02010509060101010101" pitchFamily="49" charset="-122"/>
              </a:rPr>
              <a:t>给定样本集</a:t>
            </a:r>
            <a:r>
              <a: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rPr>
              <a:t>					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LVQ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的目标是学得一组</a:t>
            </a: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维原型向量</a:t>
            </a:r>
            <a:r>
              <a:rPr kumimoji="0" lang="zh-CN" altLang="en-US" sz="20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           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，每个原型向量代表一个聚类簇。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685800" marR="0" lvl="1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3A91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213360"/>
              </p:ext>
            </p:extLst>
          </p:nvPr>
        </p:nvGraphicFramePr>
        <p:xfrm>
          <a:off x="2248271" y="2599479"/>
          <a:ext cx="39084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413080" imgH="177480" progId="Equation.Ribbit">
                  <p:embed/>
                </p:oleObj>
              </mc:Choice>
              <mc:Fallback>
                <p:oleObj name="Formula" r:id="rId2" imgW="241308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48271" y="2599479"/>
                        <a:ext cx="39084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648145"/>
              </p:ext>
            </p:extLst>
          </p:nvPr>
        </p:nvGraphicFramePr>
        <p:xfrm>
          <a:off x="2335640" y="2888404"/>
          <a:ext cx="1576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72360" imgH="177480" progId="Equation.Ribbit">
                  <p:embed/>
                </p:oleObj>
              </mc:Choice>
              <mc:Fallback>
                <p:oleObj name="Formula" r:id="rId4" imgW="97236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5640" y="2888404"/>
                        <a:ext cx="1576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69135"/>
              </p:ext>
            </p:extLst>
          </p:nvPr>
        </p:nvGraphicFramePr>
        <p:xfrm>
          <a:off x="789862" y="2929780"/>
          <a:ext cx="19824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93240" imgH="118440" progId="Equation.Ribbit">
                  <p:embed/>
                </p:oleObj>
              </mc:Choice>
              <mc:Fallback>
                <p:oleObj name="Formula" r:id="rId6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9862" y="2929780"/>
                        <a:ext cx="19824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学习向量量化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4"/>
            <a:ext cx="8616950" cy="8921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sz="2200" dirty="0">
                <a:latin typeface="Verdana" panose="020B0604030504040204" pitchFamily="34" charset="0"/>
                <a:ea typeface="幼圆" panose="02010509060101010101" pitchFamily="49" charset="-122"/>
              </a:rPr>
              <a:t>算法伪代码：</a:t>
            </a:r>
          </a:p>
        </p:txBody>
      </p:sp>
      <p:pic>
        <p:nvPicPr>
          <p:cNvPr id="55299" name="Picture 3" descr="G:\Users\lamda\Desktop\figures\LVQ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9764" y="1808162"/>
            <a:ext cx="6027821" cy="43529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2018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学习向量量化</a:t>
            </a:r>
          </a:p>
        </p:txBody>
      </p:sp>
      <p:sp>
        <p:nvSpPr>
          <p:cNvPr id="6" name="内容占位符 4"/>
          <p:cNvSpPr txBox="1">
            <a:spLocks/>
          </p:cNvSpPr>
          <p:nvPr/>
        </p:nvSpPr>
        <p:spPr>
          <a:xfrm>
            <a:off x="412750" y="1419224"/>
            <a:ext cx="8616950" cy="8921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聚类效果：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73730" name="Picture 2" descr="G:\Users\lamda\Desktop\figures\LVQ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1468660"/>
            <a:ext cx="5537200" cy="4690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883650" cy="4965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 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与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dirty="0"/>
              <a:t>均值、</a:t>
            </a:r>
            <a:r>
              <a:rPr lang="en-US" altLang="zh-CN" dirty="0"/>
              <a:t>LVQ</a:t>
            </a:r>
            <a:r>
              <a:rPr lang="zh-CN" altLang="en-US" dirty="0"/>
              <a:t>用原型向量来刻画聚类结构不同，高斯混合聚类 （</a:t>
            </a:r>
            <a:r>
              <a:rPr lang="en-US" altLang="zh-CN" dirty="0"/>
              <a:t>Mixture-of-Gaussian</a:t>
            </a:r>
            <a:r>
              <a:rPr lang="zh-CN" altLang="en-US" dirty="0"/>
              <a:t>）采用概率模型来表达聚类原型：</a:t>
            </a:r>
          </a:p>
          <a:p>
            <a:r>
              <a:rPr lang="zh-CN" altLang="en-US" dirty="0"/>
              <a:t>多元高斯分布的定义</a:t>
            </a:r>
          </a:p>
          <a:p>
            <a:pPr marL="0" indent="0">
              <a:buNone/>
            </a:pPr>
            <a:r>
              <a:rPr lang="zh-CN" altLang="en-US" dirty="0"/>
              <a:t>    对   维样本空间中的随机向量   ，若   服从高斯分布，其概率密度函数为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      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其中   是   维均值向量，</a:t>
            </a:r>
            <a:r>
              <a:rPr lang="en-US" altLang="zh-CN" dirty="0"/>
              <a:t> </a:t>
            </a:r>
            <a:r>
              <a:rPr lang="zh-CN" altLang="en-US" dirty="0"/>
              <a:t>是         的协方差矩阵。也可将概率密度函数记作          。  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944870"/>
              </p:ext>
            </p:extLst>
          </p:nvPr>
        </p:nvGraphicFramePr>
        <p:xfrm>
          <a:off x="3065592" y="3445197"/>
          <a:ext cx="3466704" cy="490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22560" imgH="299880" progId="Equation.Ribbit">
                  <p:embed/>
                </p:oleObj>
              </mc:Choice>
              <mc:Fallback>
                <p:oleObj name="Formula" r:id="rId2" imgW="2122560" imgH="2998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65592" y="3445197"/>
                        <a:ext cx="3466704" cy="490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386448"/>
              </p:ext>
            </p:extLst>
          </p:nvPr>
        </p:nvGraphicFramePr>
        <p:xfrm>
          <a:off x="1398196" y="4129254"/>
          <a:ext cx="1948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2520" imgH="119520" progId="Equation.Ribbit">
                  <p:embed/>
                </p:oleObj>
              </mc:Choice>
              <mc:Fallback>
                <p:oleObj name="Formula" r:id="rId4" imgW="9252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8196" y="4129254"/>
                        <a:ext cx="1948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190748"/>
              </p:ext>
            </p:extLst>
          </p:nvPr>
        </p:nvGraphicFramePr>
        <p:xfrm>
          <a:off x="1065789" y="2945929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93240" imgH="118440" progId="Equation.Ribbit">
                  <p:embed/>
                </p:oleObj>
              </mc:Choice>
              <mc:Fallback>
                <p:oleObj name="Formula" r:id="rId6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5789" y="2945929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180463"/>
              </p:ext>
            </p:extLst>
          </p:nvPr>
        </p:nvGraphicFramePr>
        <p:xfrm>
          <a:off x="3758038" y="4120418"/>
          <a:ext cx="168866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03320" imgH="154440" progId="Equation.Ribbit">
                  <p:embed/>
                </p:oleObj>
              </mc:Choice>
              <mc:Fallback>
                <p:oleObj name="Formula" r:id="rId8" imgW="10332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58038" y="4120418"/>
                        <a:ext cx="168866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89310"/>
              </p:ext>
            </p:extLst>
          </p:nvPr>
        </p:nvGraphicFramePr>
        <p:xfrm>
          <a:off x="4244139" y="4098224"/>
          <a:ext cx="81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367560" imgH="114120" progId="Equation.Ribbit">
                  <p:embed/>
                </p:oleObj>
              </mc:Choice>
              <mc:Fallback>
                <p:oleObj name="Formula" r:id="rId10" imgW="367560" imgH="114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44139" y="4098224"/>
                        <a:ext cx="81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17652"/>
              </p:ext>
            </p:extLst>
          </p:nvPr>
        </p:nvGraphicFramePr>
        <p:xfrm>
          <a:off x="1495635" y="4414403"/>
          <a:ext cx="88473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582840" imgH="177480" progId="Equation.Ribbit">
                  <p:embed/>
                </p:oleObj>
              </mc:Choice>
              <mc:Fallback>
                <p:oleObj name="Formula" r:id="rId12" imgW="5828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95635" y="4414403"/>
                        <a:ext cx="88473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554816"/>
              </p:ext>
            </p:extLst>
          </p:nvPr>
        </p:nvGraphicFramePr>
        <p:xfrm>
          <a:off x="4435132" y="2975565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86400" imgH="118440" progId="Equation.Ribbit">
                  <p:embed/>
                </p:oleObj>
              </mc:Choice>
              <mc:Fallback>
                <p:oleObj name="Formula" r:id="rId14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35132" y="2975565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399400"/>
              </p:ext>
            </p:extLst>
          </p:nvPr>
        </p:nvGraphicFramePr>
        <p:xfrm>
          <a:off x="5296831" y="2974140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86400" imgH="118440" progId="Equation.Ribbit">
                  <p:embed/>
                </p:oleObj>
              </mc:Choice>
              <mc:Fallback>
                <p:oleObj name="Formula" r:id="rId16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296831" y="2974140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046758"/>
              </p:ext>
            </p:extLst>
          </p:nvPr>
        </p:nvGraphicFramePr>
        <p:xfrm>
          <a:off x="1918944" y="4115277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7" imgW="93240" imgH="118440" progId="Equation.Ribbit">
                  <p:embed/>
                </p:oleObj>
              </mc:Choice>
              <mc:Fallback>
                <p:oleObj name="Formula" r:id="rId17" imgW="932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18944" y="4115277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6603" y="939801"/>
            <a:ext cx="8883650" cy="4965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高斯混合分布的定义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      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该分布由   个混合分布组成，每个成分对应一个高斯分布。其中，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与    是第  个高斯混合成分的参数。而        为相应的“混合系数”，     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176122"/>
              </p:ext>
            </p:extLst>
          </p:nvPr>
        </p:nvGraphicFramePr>
        <p:xfrm>
          <a:off x="3488326" y="1816916"/>
          <a:ext cx="2620204" cy="737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646640" imgH="462960" progId="Equation.Ribbit">
                  <p:embed/>
                </p:oleObj>
              </mc:Choice>
              <mc:Fallback>
                <p:oleObj name="Formula" r:id="rId2" imgW="1646640" imgH="4629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88326" y="1816916"/>
                        <a:ext cx="2620204" cy="737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31672"/>
              </p:ext>
            </p:extLst>
          </p:nvPr>
        </p:nvGraphicFramePr>
        <p:xfrm>
          <a:off x="5566177" y="3166007"/>
          <a:ext cx="736107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411480" imgH="151560" progId="Equation.Ribbit">
                  <p:embed/>
                </p:oleObj>
              </mc:Choice>
              <mc:Fallback>
                <p:oleObj name="Formula" r:id="rId4" imgW="411480" imgH="1515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6177" y="3166007"/>
                        <a:ext cx="736107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44710"/>
              </p:ext>
            </p:extLst>
          </p:nvPr>
        </p:nvGraphicFramePr>
        <p:xfrm>
          <a:off x="2054890" y="2743646"/>
          <a:ext cx="136363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79920" imgH="157680" progId="Equation.Ribbit">
                  <p:embed/>
                </p:oleObj>
              </mc:Choice>
              <mc:Fallback>
                <p:oleObj name="Formula" r:id="rId6" imgW="79920" imgH="157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4890" y="2743646"/>
                        <a:ext cx="136363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330180"/>
              </p:ext>
            </p:extLst>
          </p:nvPr>
        </p:nvGraphicFramePr>
        <p:xfrm>
          <a:off x="414500" y="3154377"/>
          <a:ext cx="2916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29240" imgH="119520" progId="Equation.Ribbit">
                  <p:embed/>
                </p:oleObj>
              </mc:Choice>
              <mc:Fallback>
                <p:oleObj name="Formula" r:id="rId8" imgW="129240" imgH="1195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500" y="3154377"/>
                        <a:ext cx="2916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632144"/>
              </p:ext>
            </p:extLst>
          </p:nvPr>
        </p:nvGraphicFramePr>
        <p:xfrm>
          <a:off x="1070126" y="3161758"/>
          <a:ext cx="250715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44000" imgH="155160" progId="Equation.Ribbit">
                  <p:embed/>
                </p:oleObj>
              </mc:Choice>
              <mc:Fallback>
                <p:oleObj name="Formula" r:id="rId10" imgW="144000" imgH="1551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0126" y="3161758"/>
                        <a:ext cx="250715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879520"/>
              </p:ext>
            </p:extLst>
          </p:nvPr>
        </p:nvGraphicFramePr>
        <p:xfrm>
          <a:off x="5668963" y="4987925"/>
          <a:ext cx="508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51480" imgH="151920" progId="Equation.Ribbit">
                  <p:embed/>
                </p:oleObj>
              </mc:Choice>
              <mc:Fallback>
                <p:oleObj name="Formula" r:id="rId12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68963" y="4987925"/>
                        <a:ext cx="508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381630"/>
              </p:ext>
            </p:extLst>
          </p:nvPr>
        </p:nvGraphicFramePr>
        <p:xfrm>
          <a:off x="1193413" y="3490408"/>
          <a:ext cx="99962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769320" imgH="208080" progId="Equation.Ribbit">
                  <p:embed/>
                </p:oleObj>
              </mc:Choice>
              <mc:Fallback>
                <p:oleObj name="Formula" r:id="rId14" imgW="769320" imgH="20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93413" y="3490408"/>
                        <a:ext cx="99962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377741"/>
              </p:ext>
            </p:extLst>
          </p:nvPr>
        </p:nvGraphicFramePr>
        <p:xfrm>
          <a:off x="2046633" y="3184384"/>
          <a:ext cx="900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51480" imgH="151920" progId="Equation.Ribbit">
                  <p:embed/>
                </p:oleObj>
              </mc:Choice>
              <mc:Fallback>
                <p:oleObj name="Formula" r:id="rId16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46633" y="3184384"/>
                        <a:ext cx="900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2681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356603" y="939801"/>
                <a:ext cx="8883650" cy="49655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/>
                  <a:t>假设样本的生成过程由高斯混合分布给出：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dirty="0"/>
                  <a:t>     </a:t>
                </a:r>
                <a:r>
                  <a:rPr lang="zh-CN" altLang="en-US" sz="2000" dirty="0"/>
                  <a:t>首先，根据          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             定义的先验分布选择高斯混合成分，   为选择第  个混合成分的概率；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     </a:t>
                </a:r>
                <a:r>
                  <a:rPr lang="zh-CN" altLang="en-US" sz="2000" dirty="0"/>
                  <a:t>然后，根据被选择的混合成分的概率密度函数进行采样，从而生成相应的样本。</a:t>
                </a:r>
              </a:p>
              <a:p>
                <a:pPr marL="0" indent="0">
                  <a:buNone/>
                </a:pPr>
                <a:r>
                  <a:rPr lang="zh-CN" altLang="en-US" sz="2000" dirty="0"/>
                  <a:t>    </a:t>
                </a:r>
              </a:p>
              <a:p>
                <a:pPr marL="0" indent="0">
                  <a:buNone/>
                </a:pPr>
                <a:endParaRPr lang="zh-CN" altLang="en-US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603" y="939801"/>
                <a:ext cx="8883650" cy="4965534"/>
              </a:xfrm>
              <a:blipFill rotWithShape="0"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09887"/>
              </p:ext>
            </p:extLst>
          </p:nvPr>
        </p:nvGraphicFramePr>
        <p:xfrm>
          <a:off x="1262151" y="2239278"/>
          <a:ext cx="900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51480" imgH="151920" progId="Equation.Ribbit">
                  <p:embed/>
                </p:oleObj>
              </mc:Choice>
              <mc:Fallback>
                <p:oleObj name="Formula" r:id="rId4" imgW="51480" imgH="151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2151" y="2239278"/>
                        <a:ext cx="900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958407"/>
              </p:ext>
            </p:extLst>
          </p:nvPr>
        </p:nvGraphicFramePr>
        <p:xfrm>
          <a:off x="8388214" y="1905300"/>
          <a:ext cx="306486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33200" imgH="118080" progId="Equation.Ribbit">
                  <p:embed/>
                </p:oleObj>
              </mc:Choice>
              <mc:Fallback>
                <p:oleObj name="Formula" r:id="rId6" imgW="13320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8214" y="1905300"/>
                        <a:ext cx="306486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544775"/>
              </p:ext>
            </p:extLst>
          </p:nvPr>
        </p:nvGraphicFramePr>
        <p:xfrm>
          <a:off x="2300648" y="1905300"/>
          <a:ext cx="205054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891720" imgH="117360" progId="Equation.Ribbit">
                  <p:embed/>
                </p:oleObj>
              </mc:Choice>
              <mc:Fallback>
                <p:oleObj name="Formula" r:id="rId8" imgW="89172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0648" y="1905300"/>
                        <a:ext cx="205054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98205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zh-CN" altLang="en-US" dirty="0"/>
              <a:t>模型求解：</a:t>
            </a:r>
            <a:r>
              <a:rPr altLang="en-US" dirty="0"/>
              <a:t>最大化（对数）似然</a:t>
            </a:r>
            <a:endParaRPr lang="zh-CN" altLang="en-US" dirty="0"/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692150" y="4365624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令：</a:t>
            </a:r>
          </a:p>
        </p:txBody>
      </p:sp>
      <p:sp>
        <p:nvSpPr>
          <p:cNvPr id="11" name="右箭头 10"/>
          <p:cNvSpPr/>
          <p:nvPr/>
        </p:nvSpPr>
        <p:spPr>
          <a:xfrm>
            <a:off x="3825709" y="5108585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980194"/>
              </p:ext>
            </p:extLst>
          </p:nvPr>
        </p:nvGraphicFramePr>
        <p:xfrm>
          <a:off x="2446797" y="2045224"/>
          <a:ext cx="3244701" cy="93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675080" imgH="481680" progId="Equation.Ribbit">
                  <p:embed/>
                </p:oleObj>
              </mc:Choice>
              <mc:Fallback>
                <p:oleObj name="Formula" r:id="rId2" imgW="1675080" imgH="481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6797" y="2045224"/>
                        <a:ext cx="3244701" cy="93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9942551"/>
              </p:ext>
            </p:extLst>
          </p:nvPr>
        </p:nvGraphicFramePr>
        <p:xfrm>
          <a:off x="3357398" y="3085812"/>
          <a:ext cx="3641841" cy="87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999800" imgH="481680" progId="Equation.Ribbit">
                  <p:embed/>
                </p:oleObj>
              </mc:Choice>
              <mc:Fallback>
                <p:oleObj name="Formula" r:id="rId4" imgW="1999800" imgH="481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7398" y="3085812"/>
                        <a:ext cx="3641841" cy="87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937852"/>
              </p:ext>
            </p:extLst>
          </p:nvPr>
        </p:nvGraphicFramePr>
        <p:xfrm>
          <a:off x="1500068" y="4874144"/>
          <a:ext cx="1761306" cy="81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827640" imgH="383760" progId="Equation.Ribbit">
                  <p:embed/>
                </p:oleObj>
              </mc:Choice>
              <mc:Fallback>
                <p:oleObj name="Formula" r:id="rId6" imgW="827640" imgH="383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0068" y="4874144"/>
                        <a:ext cx="1761306" cy="818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896478"/>
              </p:ext>
            </p:extLst>
          </p:nvPr>
        </p:nvGraphicFramePr>
        <p:xfrm>
          <a:off x="5494944" y="4812646"/>
          <a:ext cx="2273182" cy="94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043640" imgH="432360" progId="Equation.Ribbit">
                  <p:embed/>
                </p:oleObj>
              </mc:Choice>
              <mc:Fallback>
                <p:oleObj name="Formula" r:id="rId8" imgW="1043640" imgH="432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94944" y="4812646"/>
                        <a:ext cx="2273182" cy="94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聚类算法用途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60350" y="952423"/>
            <a:ext cx="8145946" cy="896856"/>
          </a:xfrm>
        </p:spPr>
        <p:txBody>
          <a:bodyPr>
            <a:no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聚类算法用途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聚类算法应用非常广泛：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可以应用于探索性数据挖掘、统计分析、生物信息学、数据压缩、计算机图像识别、医学影像分析等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Ø"/>
            </a:pP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下图中有一些样本点，我们根据物理距离的远近，把所有的点分成</a:t>
            </a:r>
            <a:r>
              <a:rPr lang="en-US" altLang="zh-CN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（分类数量为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；分类标准是物理距离；分好的类别用红、绿、蓝表示）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endParaRPr lang="zh-CN" altLang="en-US" dirty="0"/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1554" name="Picture 2" descr="聚类算法详解; 聚类问题; 算法用途示例1;">
            <a:extLst>
              <a:ext uri="{FF2B5EF4-FFF2-40B4-BE49-F238E27FC236}">
                <a16:creationId xmlns:a16="http://schemas.microsoft.com/office/drawing/2014/main" id="{47D06BBE-E89C-568D-922E-A7550337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9270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513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高斯混合聚类 </a:t>
            </a:r>
            <a:r>
              <a:rPr lang="en-US" altLang="zh-CN" dirty="0"/>
              <a:t>– </a:t>
            </a:r>
            <a:r>
              <a:rPr lang="zh-CN" altLang="en-US" dirty="0"/>
              <a:t>模型求解（续）</a:t>
            </a: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527050" y="1762124"/>
            <a:ext cx="8616950" cy="383345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令：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endParaRPr lang="en-US" altLang="zh-CN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endParaRPr lang="en-US" altLang="zh-CN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endParaRPr lang="en-US" altLang="zh-CN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endParaRPr lang="en-US" altLang="zh-CN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幼圆" panose="02010509060101010101" pitchFamily="49" charset="-122"/>
                <a:cs typeface="+mn-cs"/>
              </a:rPr>
              <a:t>拉格朗日乘子法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11" name="右箭头 10 1"/>
          <p:cNvSpPr/>
          <p:nvPr/>
        </p:nvSpPr>
        <p:spPr>
          <a:xfrm>
            <a:off x="2717800" y="3175000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117860"/>
              </p:ext>
            </p:extLst>
          </p:nvPr>
        </p:nvGraphicFramePr>
        <p:xfrm>
          <a:off x="910681" y="2979933"/>
          <a:ext cx="1489569" cy="66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827640" imgH="369360" progId="Equation.Ribbit">
                  <p:embed/>
                </p:oleObj>
              </mc:Choice>
              <mc:Fallback>
                <p:oleObj name="Formula" r:id="rId3" imgW="827640" imgH="369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0681" y="2979933"/>
                        <a:ext cx="1489569" cy="666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296198"/>
              </p:ext>
            </p:extLst>
          </p:nvPr>
        </p:nvGraphicFramePr>
        <p:xfrm>
          <a:off x="4140250" y="2861878"/>
          <a:ext cx="4570883" cy="931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2150640" imgH="438120" progId="Equation.Ribbit">
                  <p:embed/>
                </p:oleObj>
              </mc:Choice>
              <mc:Fallback>
                <p:oleObj name="Formula" r:id="rId5" imgW="2150640" imgH="4381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0250" y="2861878"/>
                        <a:ext cx="4570883" cy="931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右箭头 10 2">
            <a:extLst>
              <a:ext uri="{FF2B5EF4-FFF2-40B4-BE49-F238E27FC236}">
                <a16:creationId xmlns:a16="http://schemas.microsoft.com/office/drawing/2014/main" id="{6E8A70BE-3ECD-42D2-B17F-C4C05D871A87}"/>
              </a:ext>
            </a:extLst>
          </p:cNvPr>
          <p:cNvSpPr/>
          <p:nvPr/>
        </p:nvSpPr>
        <p:spPr>
          <a:xfrm>
            <a:off x="2717800" y="4828653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0C382F-0906-4B71-993C-FB14A5B27A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4616862"/>
            <a:ext cx="1595429" cy="7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dirty="0"/>
              <a:t>算法伪代码：</a:t>
            </a:r>
            <a:endParaRPr lang="zh-CN" altLang="en-US" dirty="0"/>
          </a:p>
        </p:txBody>
      </p:sp>
      <p:pic>
        <p:nvPicPr>
          <p:cNvPr id="58371" name="Picture 3" descr="G:\Users\lamda\Desktop\figures\GMM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2327" y="1091371"/>
            <a:ext cx="5591629" cy="5087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dirty="0"/>
              <a:t>聚类效果：</a:t>
            </a:r>
            <a:endParaRPr lang="zh-CN" altLang="en-US" dirty="0"/>
          </a:p>
        </p:txBody>
      </p:sp>
      <p:pic>
        <p:nvPicPr>
          <p:cNvPr id="75778" name="Picture 2" descr="G:\Users\lamda\Desktop\figures\GMM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165240"/>
            <a:ext cx="5930900" cy="50704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1252330"/>
            <a:ext cx="8616950" cy="4919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密度聚类</a:t>
            </a:r>
            <a:endParaRPr lang="en-US" altLang="en-US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层次聚类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7130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43" y="2442839"/>
            <a:ext cx="4896445" cy="3357562"/>
          </a:xfrm>
        </p:spPr>
      </p:pic>
      <p:sp>
        <p:nvSpPr>
          <p:cNvPr id="3" name="文本框 2"/>
          <p:cNvSpPr txBox="1"/>
          <p:nvPr/>
        </p:nvSpPr>
        <p:spPr>
          <a:xfrm>
            <a:off x="443883" y="1029810"/>
            <a:ext cx="77031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使用</a:t>
            </a:r>
            <a:r>
              <a:rPr lang="en-US" altLang="zh-CN" sz="2200" dirty="0"/>
              <a:t>k</a:t>
            </a:r>
            <a:r>
              <a:rPr lang="zh-CN" altLang="en-US" sz="2200" dirty="0"/>
              <a:t>均值方法对下图数据进行聚类，基于原型的聚类方法难以发掘到密度连接的信息，导致聚类结果同直观差异较大：</a:t>
            </a:r>
          </a:p>
        </p:txBody>
      </p:sp>
    </p:spTree>
    <p:extLst>
      <p:ext uri="{BB962C8B-B14F-4D97-AF65-F5344CB8AC3E}">
        <p14:creationId xmlns:p14="http://schemas.microsoft.com/office/powerpoint/2010/main" val="591208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40" y="2805344"/>
            <a:ext cx="4803690" cy="3099262"/>
          </a:xfrm>
        </p:spPr>
      </p:pic>
      <p:sp>
        <p:nvSpPr>
          <p:cNvPr id="3" name="文本框 2"/>
          <p:cNvSpPr txBox="1"/>
          <p:nvPr/>
        </p:nvSpPr>
        <p:spPr>
          <a:xfrm>
            <a:off x="426128" y="1100832"/>
            <a:ext cx="7803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基于密度的聚类方法：从样本密度的角度考察样本的连接性，使密度相连的样本归结到一个簇，更符合直观认知：</a:t>
            </a:r>
          </a:p>
        </p:txBody>
      </p:sp>
    </p:spTree>
    <p:extLst>
      <p:ext uri="{BB962C8B-B14F-4D97-AF65-F5344CB8AC3E}">
        <p14:creationId xmlns:p14="http://schemas.microsoft.com/office/powerpoint/2010/main" val="2573516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3"/>
            <a:ext cx="8883650" cy="5061787"/>
          </a:xfrm>
        </p:spPr>
        <p:txBody>
          <a:bodyPr>
            <a:normAutofit/>
          </a:bodyPr>
          <a:lstStyle/>
          <a:p>
            <a:r>
              <a:rPr lang="zh-CN" altLang="en-US" dirty="0"/>
              <a:t>密度聚类的定义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   </a:t>
            </a:r>
            <a:r>
              <a:rPr lang="zh-CN" altLang="en-US" sz="2000" dirty="0"/>
              <a:t>密度聚类也称为“基于密度的聚类” </a:t>
            </a:r>
            <a:r>
              <a:rPr lang="en-US" altLang="zh-CN" sz="2000" dirty="0"/>
              <a:t>(density-based clustering)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/>
              <a:t>    此类算法假设聚类结构能通过样本分布的紧密程度来确定。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通常情况下，密度聚类算法从样本密度的角度来考察样本之间的可连接性，并基于可连接样本不断扩展聚类簇来获得最终的聚类结果。</a:t>
            </a:r>
            <a:endParaRPr lang="en-US" altLang="zh-CN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/>
              <a:t>    </a:t>
            </a:r>
            <a:r>
              <a:rPr lang="zh-CN" altLang="en-US" sz="2000" dirty="0"/>
              <a:t>接下来介绍</a:t>
            </a:r>
            <a:r>
              <a:rPr lang="en-US" altLang="zh-CN" sz="2000" dirty="0"/>
              <a:t>DBSCAN</a:t>
            </a:r>
            <a:r>
              <a:rPr lang="zh-CN" altLang="en-US" sz="2000" dirty="0"/>
              <a:t>这一密度聚类算法。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981576"/>
          </a:xfrm>
        </p:spPr>
        <p:txBody>
          <a:bodyPr>
            <a:normAutofit/>
          </a:bodyPr>
          <a:lstStyle/>
          <a:p>
            <a:r>
              <a:rPr lang="en-US" altLang="zh-CN" dirty="0"/>
              <a:t>DBSCAN</a:t>
            </a:r>
            <a:r>
              <a:rPr dirty="0"/>
              <a:t>算法：基于一组“邻域”参数                 来刻画样本分布的紧密程度。</a:t>
            </a:r>
            <a:endParaRPr lang="en-US" dirty="0"/>
          </a:p>
          <a:p>
            <a:r>
              <a:rPr altLang="en-US" dirty="0"/>
              <a:t>基本概念：</a:t>
            </a:r>
            <a:endParaRPr lang="en-US" altLang="en-US" dirty="0"/>
          </a:p>
          <a:p>
            <a:pPr lvl="1"/>
            <a:r>
              <a:rPr lang="zh-CN" altLang="en-US" dirty="0"/>
              <a:t>   邻域：对样本           ，其   邻域包含样本集</a:t>
            </a:r>
            <a:r>
              <a:rPr lang="en-US" altLang="zh-CN" dirty="0"/>
              <a:t>    </a:t>
            </a:r>
            <a:r>
              <a:rPr lang="zh-CN" altLang="en-US" dirty="0"/>
              <a:t>中与    的距离不大于    的样本；</a:t>
            </a:r>
            <a:endParaRPr lang="en-US" altLang="zh-CN" dirty="0"/>
          </a:p>
          <a:p>
            <a:pPr lvl="1"/>
            <a:r>
              <a:rPr lang="zh-CN" altLang="en-US" dirty="0"/>
              <a:t>核心对象：若样本    的   邻域至少包含</a:t>
            </a:r>
            <a:r>
              <a:rPr lang="en-US" altLang="zh-CN" sz="1800" dirty="0" err="1"/>
              <a:t>MinPts</a:t>
            </a:r>
            <a:r>
              <a:rPr lang="zh-CN" altLang="en-US" dirty="0"/>
              <a:t>个样本，则该样本点为一个核心对象；</a:t>
            </a:r>
            <a:endParaRPr lang="en-US" altLang="zh-CN" dirty="0"/>
          </a:p>
          <a:p>
            <a:pPr lvl="1"/>
            <a:r>
              <a:rPr lang="zh-CN" altLang="en-US" dirty="0"/>
              <a:t>密度直达：若样本     位于样本   的   邻域中，且   是一个核心对象，则称样本    由    密度直达；</a:t>
            </a:r>
            <a:endParaRPr lang="en-US" altLang="zh-CN" dirty="0"/>
          </a:p>
          <a:p>
            <a:pPr lvl="1"/>
            <a:r>
              <a:rPr lang="zh-CN" altLang="en-US" dirty="0"/>
              <a:t>密度可达：对样本   与    ，若存在样本序列                    ，其中</a:t>
            </a:r>
            <a:endParaRPr lang="en-US" altLang="zh-CN" dirty="0"/>
          </a:p>
          <a:p>
            <a:pPr lvl="1">
              <a:buNone/>
            </a:pPr>
            <a:r>
              <a:rPr lang="en-US" altLang="zh-CN" dirty="0"/>
              <a:t>                            </a:t>
            </a:r>
            <a:r>
              <a:rPr lang="zh-CN" altLang="en-US" dirty="0"/>
              <a:t>且       由    密度直达，则该两样本密度可达； </a:t>
            </a:r>
            <a:r>
              <a:rPr lang="en-US" altLang="zh-CN" dirty="0"/>
              <a:t>     </a:t>
            </a:r>
          </a:p>
          <a:p>
            <a:pPr lvl="1"/>
            <a:r>
              <a:rPr lang="zh-CN" altLang="en-US" dirty="0"/>
              <a:t>密度相连：对样本    与    ，若存在样本    使得两样本均由    密度可达，则称该两样本密度相连。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620750" y="1340712"/>
          <a:ext cx="1449873" cy="3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64640" imgH="177480" progId="Equation.Ribbit">
                  <p:embed/>
                </p:oleObj>
              </mc:Choice>
              <mc:Fallback>
                <p:oleObj name="Formula" r:id="rId2" imgW="764640" imgH="1774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20750" y="1340712"/>
                        <a:ext cx="1449873" cy="33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047810" y="243875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61200" imgH="117360" progId="Equation.Ribbit">
                  <p:embed/>
                </p:oleObj>
              </mc:Choice>
              <mc:Fallback>
                <p:oleObj name="Formula" r:id="rId4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7810" y="243875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6409789" y="2421192"/>
          <a:ext cx="227909" cy="280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25640" imgH="154440" progId="Equation.Ribbit">
                  <p:embed/>
                </p:oleObj>
              </mc:Choice>
              <mc:Fallback>
                <p:oleObj name="Formula" r:id="rId6" imgW="125640" imgH="154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09789" y="2421192"/>
                        <a:ext cx="227909" cy="280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2854585" y="2413418"/>
          <a:ext cx="903821" cy="334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454320" imgH="167760" progId="Equation.Ribbit">
                  <p:embed/>
                </p:oleObj>
              </mc:Choice>
              <mc:Fallback>
                <p:oleObj name="Formula" r:id="rId8" imgW="454320" imgH="1677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54585" y="2413418"/>
                        <a:ext cx="903821" cy="334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7256056" y="2438751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30680" progId="Equation.Ribbit">
                  <p:embed/>
                </p:oleObj>
              </mc:Choice>
              <mc:Fallback>
                <p:oleObj name="Formula" r:id="rId10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56056" y="2438751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4526961" y="3676713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25280" imgH="118080" progId="Equation.Ribbit">
                  <p:embed/>
                </p:oleObj>
              </mc:Choice>
              <mc:Fallback>
                <p:oleObj name="Formula" r:id="rId12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26961" y="3676713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6001198" y="4259076"/>
          <a:ext cx="173672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851760" imgH="117360" progId="Equation.Ribbit">
                  <p:embed/>
                </p:oleObj>
              </mc:Choice>
              <mc:Fallback>
                <p:oleObj name="Formula" r:id="rId14" imgW="85176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01198" y="4259076"/>
                        <a:ext cx="173672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982382" y="4636294"/>
          <a:ext cx="207645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1018800" imgH="130680" progId="Equation.Ribbit">
                  <p:embed/>
                </p:oleObj>
              </mc:Choice>
              <mc:Fallback>
                <p:oleObj name="Formula" r:id="rId16" imgW="101880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82382" y="4636294"/>
                        <a:ext cx="2076450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3474675" y="4647395"/>
          <a:ext cx="523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257760" imgH="130320" progId="Equation.Ribbit">
                  <p:embed/>
                </p:oleObj>
              </mc:Choice>
              <mc:Fallback>
                <p:oleObj name="Formula" r:id="rId18" imgW="257760" imgH="130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74675" y="4647395"/>
                        <a:ext cx="523875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335462" y="4648993"/>
          <a:ext cx="252413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124560" imgH="117360" progId="Equation.Ribbit">
                  <p:embed/>
                </p:oleObj>
              </mc:Choice>
              <mc:Fallback>
                <p:oleObj name="Formula" r:id="rId20" imgW="12456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35462" y="4648993"/>
                        <a:ext cx="252413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5571213" y="4962002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146520" imgH="118080" progId="Equation.Ribbit">
                  <p:embed/>
                </p:oleObj>
              </mc:Choice>
              <mc:Fallback>
                <p:oleObj name="Formula" r:id="rId22" imgW="14652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571213" y="4962002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4346104" y="2438751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4" imgW="61200" imgH="117360" progId="Equation.Ribbit">
                  <p:embed/>
                </p:oleObj>
              </mc:Choice>
              <mc:Fallback>
                <p:oleObj name="Formula" r:id="rId24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6104" y="2438751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3711129" y="3085895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5" imgW="61200" imgH="117360" progId="Equation.Ribbit">
                  <p:embed/>
                </p:oleObj>
              </mc:Choice>
              <mc:Fallback>
                <p:oleObj name="Formula" r:id="rId2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11129" y="3085895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3103563" y="3062156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6" imgW="134640" imgH="130680" progId="Equation.Ribbit">
                  <p:embed/>
                </p:oleObj>
              </mc:Choice>
              <mc:Fallback>
                <p:oleObj name="Formula" r:id="rId26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3563" y="3062156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3121946" y="3652380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7" imgW="134640" imgH="130680" progId="Equation.Ribbit">
                  <p:embed/>
                </p:oleObj>
              </mc:Choice>
              <mc:Fallback>
                <p:oleObj name="Formula" r:id="rId27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21946" y="3652380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6581716" y="3682516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8" imgW="125280" imgH="118080" progId="Equation.Ribbit">
                  <p:embed/>
                </p:oleObj>
              </mc:Choice>
              <mc:Fallback>
                <p:oleObj name="Formula" r:id="rId28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81716" y="3682516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2090738" y="3939381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9" imgW="134640" imgH="130680" progId="Equation.Ribbit">
                  <p:embed/>
                </p:oleObj>
              </mc:Choice>
              <mc:Fallback>
                <p:oleObj name="Formula" r:id="rId29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0738" y="3939381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2712667" y="3952875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0" imgW="125280" imgH="118080" progId="Equation.Ribbit">
                  <p:embed/>
                </p:oleObj>
              </mc:Choice>
              <mc:Fallback>
                <p:oleObj name="Formula" r:id="rId30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12667" y="3952875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3623701" y="4299588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1" imgW="134640" imgH="130680" progId="Equation.Ribbit">
                  <p:embed/>
                </p:oleObj>
              </mc:Choice>
              <mc:Fallback>
                <p:oleObj name="Formula" r:id="rId31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23701" y="4299588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3087257" y="4301832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2" imgW="125280" imgH="118080" progId="Equation.Ribbit">
                  <p:embed/>
                </p:oleObj>
              </mc:Choice>
              <mc:Fallback>
                <p:oleObj name="Formula" r:id="rId32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87257" y="4301832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3113881" y="4977824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3" imgW="125280" imgH="118080" progId="Equation.Ribbit">
                  <p:embed/>
                </p:oleObj>
              </mc:Choice>
              <mc:Fallback>
                <p:oleObj name="Formula" r:id="rId33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13881" y="4977824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708074" y="4973000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4" imgW="134640" imgH="130680" progId="Equation.Ribbit">
                  <p:embed/>
                </p:oleObj>
              </mc:Choice>
              <mc:Fallback>
                <p:oleObj name="Formula" r:id="rId34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08074" y="4973000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7706045" y="4974350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5" imgW="146520" imgH="118080" progId="Equation.Ribbit">
                  <p:embed/>
                </p:oleObj>
              </mc:Choice>
              <mc:Fallback>
                <p:oleObj name="Formula" r:id="rId35" imgW="14652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06045" y="4974350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1632305" y="271383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6" imgW="61200" imgH="117360" progId="Equation.Ribbit">
                  <p:embed/>
                </p:oleObj>
              </mc:Choice>
              <mc:Fallback>
                <p:oleObj name="Formula" r:id="rId36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2305" y="271383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5101393" y="365534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7" imgW="61200" imgH="117360" progId="Equation.Ribbit">
                  <p:embed/>
                </p:oleObj>
              </mc:Choice>
              <mc:Fallback>
                <p:oleObj name="Formula" r:id="rId37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01393" y="365534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730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一个例子</a:t>
                </a:r>
                <a:endParaRPr lang="en-US" altLang="zh-CN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dirty="0"/>
                  <a:t>    </a:t>
                </a:r>
                <a:r>
                  <a:rPr lang="zh-CN" altLang="en-US" sz="20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𝑀𝑖𝑛𝑃𝑡𝑠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2000" dirty="0"/>
                  <a:t>，则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/>
                  <a:t>    虚线显示出   领域。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2000" dirty="0"/>
                  <a:t>       </a:t>
                </a:r>
                <a:r>
                  <a:rPr lang="zh-CN" altLang="en-US" sz="2000" dirty="0"/>
                  <a:t>是核心对象。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/>
                  <a:t>       由    密度直达。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/>
                  <a:t>       由    密度可达。</a:t>
                </a:r>
                <a:endParaRPr lang="en-US" altLang="zh-CN" sz="20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CN" altLang="en-US" sz="2000" dirty="0"/>
                  <a:t>       与    密度相连。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  <a:blipFill rotWithShape="0">
                <a:blip r:embed="rId3"/>
                <a:stretch>
                  <a:fillRect l="-755" t="-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742" y="1668127"/>
            <a:ext cx="5264994" cy="2482768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327124"/>
              </p:ext>
            </p:extLst>
          </p:nvPr>
        </p:nvGraphicFramePr>
        <p:xfrm>
          <a:off x="2053329" y="2279981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61200" imgH="117360" progId="Equation.Ribbit">
                  <p:embed/>
                </p:oleObj>
              </mc:Choice>
              <mc:Fallback>
                <p:oleObj name="Formula" r:id="rId5" imgW="6120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3329" y="2279981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996335"/>
              </p:ext>
            </p:extLst>
          </p:nvPr>
        </p:nvGraphicFramePr>
        <p:xfrm>
          <a:off x="681705" y="2698411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37880" imgH="117360" progId="Equation.Ribbit">
                  <p:embed/>
                </p:oleObj>
              </mc:Choice>
              <mc:Fallback>
                <p:oleObj name="Formula" r:id="rId7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705" y="2698411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57233"/>
              </p:ext>
            </p:extLst>
          </p:nvPr>
        </p:nvGraphicFramePr>
        <p:xfrm>
          <a:off x="681705" y="3125032"/>
          <a:ext cx="290513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141480" imgH="117360" progId="Equation.Ribbit">
                  <p:embed/>
                </p:oleObj>
              </mc:Choice>
              <mc:Fallback>
                <p:oleObj name="Formula" r:id="rId9" imgW="1414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1705" y="3125032"/>
                        <a:ext cx="290513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563034"/>
              </p:ext>
            </p:extLst>
          </p:nvPr>
        </p:nvGraphicFramePr>
        <p:xfrm>
          <a:off x="675355" y="3551654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41840" imgH="118440" progId="Equation.Ribbit">
                  <p:embed/>
                </p:oleObj>
              </mc:Choice>
              <mc:Fallback>
                <p:oleObj name="Formula" r:id="rId11" imgW="1418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5355" y="3551654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388468"/>
              </p:ext>
            </p:extLst>
          </p:nvPr>
        </p:nvGraphicFramePr>
        <p:xfrm>
          <a:off x="1263129" y="4009120"/>
          <a:ext cx="2921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143280" imgH="117360" progId="Equation.Ribbit">
                  <p:embed/>
                </p:oleObj>
              </mc:Choice>
              <mc:Fallback>
                <p:oleObj name="Formula" r:id="rId13" imgW="1432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63129" y="4009120"/>
                        <a:ext cx="292100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008512"/>
              </p:ext>
            </p:extLst>
          </p:nvPr>
        </p:nvGraphicFramePr>
        <p:xfrm>
          <a:off x="1263129" y="3137840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137880" imgH="117360" progId="Equation.Ribbit">
                  <p:embed/>
                </p:oleObj>
              </mc:Choice>
              <mc:Fallback>
                <p:oleObj name="Formula" r:id="rId15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3129" y="3137840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831962"/>
              </p:ext>
            </p:extLst>
          </p:nvPr>
        </p:nvGraphicFramePr>
        <p:xfrm>
          <a:off x="1263129" y="3563035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137880" imgH="117360" progId="Equation.Ribbit">
                  <p:embed/>
                </p:oleObj>
              </mc:Choice>
              <mc:Fallback>
                <p:oleObj name="Formula" r:id="rId16" imgW="137880" imgH="11736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3129" y="3563035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640693"/>
              </p:ext>
            </p:extLst>
          </p:nvPr>
        </p:nvGraphicFramePr>
        <p:xfrm>
          <a:off x="683293" y="3997739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7" imgW="141840" imgH="118440" progId="Equation.Ribbit">
                  <p:embed/>
                </p:oleObj>
              </mc:Choice>
              <mc:Fallback>
                <p:oleObj name="Formula" r:id="rId17" imgW="14184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3293" y="3997739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701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对“簇”的定义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由密度可达关系导出的最大密度相连样本集合。</a:t>
                </a:r>
                <a:endParaRPr lang="en-US" altLang="zh-CN" dirty="0"/>
              </a:p>
              <a:p>
                <a:r>
                  <a:rPr lang="zh-CN" altLang="en-US" dirty="0"/>
                  <a:t>对“簇”的形式化描述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给定领域参数，簇是满足以下性质的非空样本子集：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连接性：                       与    密度相连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最大性：      </a:t>
                </a:r>
                <a:r>
                  <a:rPr lang="en-US" altLang="zh-CN" dirty="0"/>
                  <a:t>     </a:t>
                </a:r>
                <a:r>
                  <a:rPr lang="zh-CN" altLang="en-US" dirty="0"/>
                  <a:t>与    密度可达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实际上，若   为核心对象，由   密度可达的所有样本组成的集合记为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由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密度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可达</m:t>
                        </m:r>
                      </m:e>
                    </m:d>
                  </m:oMath>
                </a14:m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为满足连接性与最大性的簇。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266823"/>
                <a:ext cx="8883650" cy="5061787"/>
              </a:xfrm>
              <a:blipFill rotWithShape="0">
                <a:blip r:embed="rId3"/>
                <a:stretch>
                  <a:fillRect l="-892" t="-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316369" y="3070512"/>
          <a:ext cx="190833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125360" imgH="169920" progId="Equation.Ribbit">
                  <p:embed/>
                </p:oleObj>
              </mc:Choice>
              <mc:Fallback>
                <p:oleObj name="Formula" r:id="rId4" imgW="112536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6369" y="3070512"/>
                        <a:ext cx="190833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343284" y="3107235"/>
          <a:ext cx="220551" cy="20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25280" imgH="118080" progId="Equation.Ribbit">
                  <p:embed/>
                </p:oleObj>
              </mc:Choice>
              <mc:Fallback>
                <p:oleObj name="Formula" r:id="rId6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43284" y="3107235"/>
                        <a:ext cx="220551" cy="206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996651" y="3112095"/>
          <a:ext cx="224433" cy="216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34640" imgH="130680" progId="Equation.Ribbit">
                  <p:embed/>
                </p:oleObj>
              </mc:Choice>
              <mc:Fallback>
                <p:oleObj name="Formula" r:id="rId8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96651" y="3112095"/>
                        <a:ext cx="224433" cy="216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299277" y="3503968"/>
          <a:ext cx="7381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460440" imgH="156600" progId="Equation.Ribbit">
                  <p:embed/>
                </p:oleObj>
              </mc:Choice>
              <mc:Fallback>
                <p:oleObj name="Formula" r:id="rId10" imgW="460440" imgH="1566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99277" y="3503968"/>
                        <a:ext cx="7381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338300" y="3491882"/>
          <a:ext cx="107932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636840" imgH="169920" progId="Equation.Ribbit">
                  <p:embed/>
                </p:oleObj>
              </mc:Choice>
              <mc:Fallback>
                <p:oleObj name="Formula" r:id="rId12" imgW="63684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38300" y="3491882"/>
                        <a:ext cx="107932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192955" y="3524958"/>
          <a:ext cx="227881" cy="21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25280" imgH="118080" progId="Equation.Ribbit">
                  <p:embed/>
                </p:oleObj>
              </mc:Choice>
              <mc:Fallback>
                <p:oleObj name="Formula" r:id="rId14" imgW="125280" imgH="1180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955" y="3524958"/>
                        <a:ext cx="227881" cy="21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3802228" y="3524959"/>
          <a:ext cx="239462" cy="23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134640" imgH="130680" progId="Equation.Ribbit">
                  <p:embed/>
                </p:oleObj>
              </mc:Choice>
              <mc:Fallback>
                <p:oleObj name="Formula" r:id="rId15" imgW="134640" imgH="1306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02228" y="3524959"/>
                        <a:ext cx="239462" cy="23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78505" y="3939691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86400" imgH="118440" progId="Equation.Ribbit">
                  <p:embed/>
                </p:oleObj>
              </mc:Choice>
              <mc:Fallback>
                <p:oleObj name="Formula" r:id="rId16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78505" y="3939691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441713" y="3921174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86400" imgH="118440" progId="Equation.Ribbit">
                  <p:embed/>
                </p:oleObj>
              </mc:Choice>
              <mc:Fallback>
                <p:oleObj name="Formula" r:id="rId18" imgW="86400" imgH="1184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41713" y="3921174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9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聚类算法用途</a:t>
            </a: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B3EA24-262E-B463-D5D1-8A36F4189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1835"/>
            <a:ext cx="9144000" cy="3482788"/>
          </a:xfrm>
          <a:prstGeom prst="rect">
            <a:avLst/>
          </a:prstGeom>
        </p:spPr>
      </p:pic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1B4A9EA3-DB3E-3C50-B03A-153B0CFFE5E1}"/>
              </a:ext>
            </a:extLst>
          </p:cNvPr>
          <p:cNvSpPr txBox="1">
            <a:spLocks/>
          </p:cNvSpPr>
          <p:nvPr/>
        </p:nvSpPr>
        <p:spPr>
          <a:xfrm>
            <a:off x="260350" y="952423"/>
            <a:ext cx="8145946" cy="896856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聚类算法用途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图像压缩作为例子来解释一下。最左边是一张彩色照片，大小约</a:t>
            </a:r>
            <a:r>
              <a:rPr lang="en-US" altLang="zh-CN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en" altLang="zh-CN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Mb</a:t>
            </a:r>
            <a:r>
              <a:rPr lang="zh-CN" altLang="en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通过压缩可以把它变成几十到几百</a:t>
            </a:r>
            <a:r>
              <a:rPr lang="en" altLang="zh-CN" sz="1600" b="0" i="0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Kb</a:t>
            </a:r>
            <a:r>
              <a:rPr lang="zh-CN" altLang="en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这就是压缩软件的实现过程。那么压缩软件的实现原理是什么呢？其中一种就是聚类算法</a:t>
            </a:r>
            <a:endParaRPr lang="en-US" altLang="zh-CN" sz="1600" b="0" i="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除了物理距离，现实生活中任何你能想到、计算机可以通过运算和逻辑进行判断的规则，都可以作为分类标准</a:t>
            </a:r>
          </a:p>
        </p:txBody>
      </p:sp>
    </p:spTree>
    <p:extLst>
      <p:ext uri="{BB962C8B-B14F-4D97-AF65-F5344CB8AC3E}">
        <p14:creationId xmlns:p14="http://schemas.microsoft.com/office/powerpoint/2010/main" val="41133317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/>
              <a:t>DBSCAN</a:t>
            </a:r>
            <a:r>
              <a:rPr dirty="0"/>
              <a:t>算法伪代码：</a:t>
            </a:r>
            <a:endParaRPr lang="zh-CN" altLang="en-US" dirty="0"/>
          </a:p>
        </p:txBody>
      </p:sp>
      <p:pic>
        <p:nvPicPr>
          <p:cNvPr id="60419" name="Picture 3" descr="G:\Users\lamda\Desktop\figures\DBSC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1486" y="1131134"/>
            <a:ext cx="4229100" cy="5023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altLang="en-US" dirty="0"/>
              <a:t>聚类效果：</a:t>
            </a:r>
            <a:endParaRPr lang="zh-CN" altLang="en-US" dirty="0"/>
          </a:p>
        </p:txBody>
      </p:sp>
      <p:pic>
        <p:nvPicPr>
          <p:cNvPr id="61443" name="Picture 3" descr="G:\Users\lamda\Desktop\figures\DBSCAN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219" y="1231900"/>
            <a:ext cx="5772431" cy="4965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1252330"/>
            <a:ext cx="8616950" cy="4919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聚类任务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性能度量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rPr>
              <a:t>距离计算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原型聚类</a:t>
            </a:r>
            <a:endParaRPr lang="en-US" altLang="en-US" b="1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solidFill>
                  <a:schemeClr val="bg2">
                    <a:lumMod val="85000"/>
                  </a:schemeClr>
                </a:solidFill>
                <a:latin typeface="+mn-ea"/>
                <a:ea typeface="+mn-ea"/>
              </a:rPr>
              <a:t>密度聚类</a:t>
            </a:r>
            <a:endParaRPr lang="en-US" altLang="en-US" b="1" dirty="0">
              <a:solidFill>
                <a:schemeClr val="bg2">
                  <a:lumMod val="8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b="1" dirty="0">
                <a:latin typeface="+mn-ea"/>
                <a:ea typeface="+mn-ea"/>
              </a:rPr>
              <a:t>层次聚类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6795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60350" y="1423235"/>
            <a:ext cx="8616950" cy="4930775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zh-CN" altLang="en-US" dirty="0"/>
              <a:t>层次聚类试图在不同层次对数据集进行划分，从而形成树形的聚类结构。数据集划分既可采用“自底向上”的聚合策略，也可采用“自顶向下”的分拆策略。</a:t>
            </a:r>
            <a:endParaRPr lang="en-US" altLang="en-US" dirty="0"/>
          </a:p>
          <a:p>
            <a:pPr lvl="0">
              <a:defRPr/>
            </a:pPr>
            <a:r>
              <a:rPr lang="en-US" altLang="zh-CN" dirty="0"/>
              <a:t>AGNES</a:t>
            </a:r>
            <a:r>
              <a:rPr lang="zh-CN" altLang="en-US" dirty="0"/>
              <a:t>算法（自底向上的层次聚类算法）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zh-CN" dirty="0"/>
              <a:t>    </a:t>
            </a:r>
            <a:r>
              <a:rPr lang="zh-CN" altLang="en-US" dirty="0"/>
              <a:t>首先，将样本中的每一个样本看做一个初始聚类簇，然后在算法运行的每一步中找出距离最近的两个聚类簇进行合并，该过程不断重复，直到达到预设的聚类簇的个数。</a:t>
            </a:r>
            <a:endParaRPr lang="en-US" altLang="zh-CN" dirty="0"/>
          </a:p>
          <a:p>
            <a:pPr marL="0" lvl="0" indent="0">
              <a:lnSpc>
                <a:spcPct val="100000"/>
              </a:lnSpc>
              <a:buNone/>
              <a:defRPr/>
            </a:pPr>
            <a:r>
              <a:rPr lang="en-US" altLang="zh-CN" dirty="0"/>
              <a:t>    </a:t>
            </a:r>
            <a:r>
              <a:rPr lang="zh-CN" altLang="en-US" dirty="0"/>
              <a:t>这里两个聚类簇    和    的距离，有不同的度量方式。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896261"/>
              </p:ext>
            </p:extLst>
          </p:nvPr>
        </p:nvGraphicFramePr>
        <p:xfrm>
          <a:off x="2759520" y="4220383"/>
          <a:ext cx="245454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43280" imgH="157320" progId="Equation.Ribbit">
                  <p:embed/>
                </p:oleObj>
              </mc:Choice>
              <mc:Fallback>
                <p:oleObj name="Formula" r:id="rId2" imgW="143280" imgH="1573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9520" y="4220383"/>
                        <a:ext cx="245454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714323"/>
              </p:ext>
            </p:extLst>
          </p:nvPr>
        </p:nvGraphicFramePr>
        <p:xfrm>
          <a:off x="3488937" y="4220383"/>
          <a:ext cx="242242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53000" imgH="169920" progId="Equation.Ribbit">
                  <p:embed/>
                </p:oleObj>
              </mc:Choice>
              <mc:Fallback>
                <p:oleObj name="Formula" r:id="rId4" imgW="153000" imgH="16992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88937" y="4220383"/>
                        <a:ext cx="242242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2950" y="2002092"/>
            <a:ext cx="8616950" cy="24161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altLang="en-US" dirty="0"/>
              <a:t>最小距离：</a:t>
            </a:r>
            <a:endParaRPr lang="en-US" altLang="en-US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altLang="en-US" dirty="0"/>
              <a:t>最大距离：</a:t>
            </a:r>
            <a:endParaRPr lang="en-US" altLang="en-US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altLang="en-US" dirty="0"/>
              <a:t>平均距离：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369648"/>
              </p:ext>
            </p:extLst>
          </p:nvPr>
        </p:nvGraphicFramePr>
        <p:xfrm>
          <a:off x="2660146" y="2120559"/>
          <a:ext cx="3828335" cy="482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16440" imgH="266400" progId="Equation.Ribbit">
                  <p:embed/>
                </p:oleObj>
              </mc:Choice>
              <mc:Fallback>
                <p:oleObj name="Formula" r:id="rId2" imgW="2116440" imgH="266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60146" y="2120559"/>
                        <a:ext cx="3828335" cy="482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635913"/>
              </p:ext>
            </p:extLst>
          </p:nvPr>
        </p:nvGraphicFramePr>
        <p:xfrm>
          <a:off x="2660146" y="2944310"/>
          <a:ext cx="3828335" cy="478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132280" imgH="266400" progId="Equation.Ribbit">
                  <p:embed/>
                </p:oleObj>
              </mc:Choice>
              <mc:Fallback>
                <p:oleObj name="Formula" r:id="rId4" imgW="2132280" imgH="2664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0146" y="2944310"/>
                        <a:ext cx="3828335" cy="478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616386"/>
              </p:ext>
            </p:extLst>
          </p:nvPr>
        </p:nvGraphicFramePr>
        <p:xfrm>
          <a:off x="2660146" y="3639377"/>
          <a:ext cx="4612871" cy="760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619000" imgH="431640" progId="Equation.Ribbit">
                  <p:embed/>
                </p:oleObj>
              </mc:Choice>
              <mc:Fallback>
                <p:oleObj name="Formula" r:id="rId6" imgW="2619000" imgH="4316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0146" y="3639377"/>
                        <a:ext cx="4612871" cy="760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451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 </a:t>
            </a:r>
            <a:r>
              <a:rPr lang="en-US" altLang="zh-CN" dirty="0"/>
              <a:t>– </a:t>
            </a:r>
            <a:r>
              <a:rPr lang="zh-CN" altLang="en-US" dirty="0"/>
              <a:t>树状图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/>
              <a:t>AGNES</a:t>
            </a:r>
            <a:r>
              <a:rPr dirty="0"/>
              <a:t>算法树状图：</a:t>
            </a:r>
            <a:endParaRPr lang="zh-CN" altLang="en-US" dirty="0"/>
          </a:p>
        </p:txBody>
      </p:sp>
      <p:pic>
        <p:nvPicPr>
          <p:cNvPr id="63491" name="Picture 3" descr="G:\Users\lamda\Desktop\figures\AGNES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1628210"/>
            <a:ext cx="6064250" cy="4556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 </a:t>
            </a:r>
            <a:r>
              <a:rPr lang="en-US" altLang="zh-CN" dirty="0"/>
              <a:t>– AGNES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575423"/>
          </a:xfrm>
        </p:spPr>
        <p:txBody>
          <a:bodyPr/>
          <a:lstStyle/>
          <a:p>
            <a:r>
              <a:rPr lang="en-US" altLang="zh-CN" dirty="0"/>
              <a:t>AGNES</a:t>
            </a:r>
            <a:r>
              <a:rPr dirty="0"/>
              <a:t>算法伪代码：</a:t>
            </a:r>
            <a:endParaRPr lang="zh-CN" altLang="en-US" dirty="0"/>
          </a:p>
        </p:txBody>
      </p:sp>
      <p:pic>
        <p:nvPicPr>
          <p:cNvPr id="64515" name="Picture 3" descr="G:\Users\lamda\Desktop\figures\AGNES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169130"/>
            <a:ext cx="3994150" cy="5085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0350" y="923924"/>
            <a:ext cx="8616950" cy="575423"/>
          </a:xfrm>
        </p:spPr>
        <p:txBody>
          <a:bodyPr/>
          <a:lstStyle/>
          <a:p>
            <a:r>
              <a:rPr lang="en-US" altLang="zh-CN" dirty="0"/>
              <a:t>AGNES</a:t>
            </a:r>
            <a:r>
              <a:rPr dirty="0"/>
              <a:t>算法聚类效果：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01750"/>
            <a:ext cx="5338763" cy="47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79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14139" y="1252330"/>
            <a:ext cx="8616950" cy="49198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聚类任务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性能度量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距离计算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原型聚类</a:t>
            </a:r>
            <a:endParaRPr lang="en-US" altLang="en-US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altLang="en-US" b="1" dirty="0">
                <a:latin typeface="+mn-ea"/>
                <a:ea typeface="+mn-ea"/>
              </a:rPr>
              <a:t>密度聚类</a:t>
            </a:r>
            <a:endParaRPr lang="en-US" altLang="en-US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b="1" dirty="0">
                <a:latin typeface="+mn-ea"/>
                <a:ea typeface="+mn-ea"/>
              </a:rPr>
              <a:t>层次聚类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50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聚类算法用途</a:t>
            </a: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6A4796-2AEF-90EA-0300-86CEF449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789"/>
            <a:ext cx="9144000" cy="3482788"/>
          </a:xfrm>
          <a:prstGeom prst="rect">
            <a:avLst/>
          </a:prstGeom>
        </p:spPr>
      </p:pic>
      <p:sp>
        <p:nvSpPr>
          <p:cNvPr id="10" name="内容占位符 3">
            <a:extLst>
              <a:ext uri="{FF2B5EF4-FFF2-40B4-BE49-F238E27FC236}">
                <a16:creationId xmlns:a16="http://schemas.microsoft.com/office/drawing/2014/main" id="{A50BC616-80CD-2CEF-E4FA-C22C25E2E3B0}"/>
              </a:ext>
            </a:extLst>
          </p:cNvPr>
          <p:cNvSpPr txBox="1">
            <a:spLocks/>
          </p:cNvSpPr>
          <p:nvPr/>
        </p:nvSpPr>
        <p:spPr>
          <a:xfrm>
            <a:off x="260350" y="952423"/>
            <a:ext cx="8145946" cy="896856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聚类算法用途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聚类算法同样可以用于图像分割。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10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聚类算法用途</a:t>
            </a:r>
          </a:p>
        </p:txBody>
      </p:sp>
      <p:sp>
        <p:nvSpPr>
          <p:cNvPr id="5" name="AutoShape 2" descr="公式">
            <a:extLst>
              <a:ext uri="{FF2B5EF4-FFF2-40B4-BE49-F238E27FC236}">
                <a16:creationId xmlns:a16="http://schemas.microsoft.com/office/drawing/2014/main" id="{8F2F6B33-C009-DD6B-C7B3-5B8ADD0B3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5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公式">
            <a:extLst>
              <a:ext uri="{FF2B5EF4-FFF2-40B4-BE49-F238E27FC236}">
                <a16:creationId xmlns:a16="http://schemas.microsoft.com/office/drawing/2014/main" id="{EEDB6069-BB8D-77A1-EF5D-BCC53B7EC3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0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6674" name="Picture 2" descr="聚类算法详解; 聚类问题; 算法用途示例-层次聚类;">
            <a:extLst>
              <a:ext uri="{FF2B5EF4-FFF2-40B4-BE49-F238E27FC236}">
                <a16:creationId xmlns:a16="http://schemas.microsoft.com/office/drawing/2014/main" id="{E64D1971-311F-64A5-F14E-86C07348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6666"/>
            <a:ext cx="91440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3">
            <a:extLst>
              <a:ext uri="{FF2B5EF4-FFF2-40B4-BE49-F238E27FC236}">
                <a16:creationId xmlns:a16="http://schemas.microsoft.com/office/drawing/2014/main" id="{F359C628-2364-E322-4EAF-E3D75FBB2D50}"/>
              </a:ext>
            </a:extLst>
          </p:cNvPr>
          <p:cNvSpPr txBox="1">
            <a:spLocks/>
          </p:cNvSpPr>
          <p:nvPr/>
        </p:nvSpPr>
        <p:spPr>
          <a:xfrm>
            <a:off x="260350" y="952423"/>
            <a:ext cx="8145946" cy="896856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聚类算法用途</a:t>
            </a:r>
          </a:p>
          <a:p>
            <a:pPr marL="800100" lvl="1" indent="-34290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示例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1800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对于文档、新闻、商品而言，很多时候我们会使用嵌套的归类方法，这是一种层次化聚类：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0447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.7046"/>
  <p:tag name="ORIGINALWIDTH" val="2199.475"/>
  <p:tag name="LATEXADDIN" val="\documentclass{article}&#10;\usepackage{amssymb}&#10;\usepackage{amsmath}&#10;\usepackage{bm}&#10;\pagestyle{empty}&#10;\begin{document}&#10;&#10;\begin{equation*} &#10;DBI = \frac{1}{k} \sum_{i=1}^k \max_{j \neq i} \left( \frac{ avg(C_i) + avg(C_j) }{ d_{cen}(C_i,C_j) } \right) &#10;\end{equation*}&#10;&#10;\end{document}"/>
  <p:tag name="IGUANATEXSIZE" val="20"/>
  <p:tag name="IGUANATEXCURSOR" val="237"/>
  <p:tag name="TRANSPARENCY" val="True"/>
  <p:tag name="FILENAME" val=""/>
  <p:tag name="LATEXENGINEID" val="0"/>
  <p:tag name="TEMPFOLDER" val="C:\APP\Lguana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.9528"/>
  <p:tag name="ORIGINALWIDTH" val="1224.597"/>
  <p:tag name="LATEXADDIN" val="\documentclass{article}&#10;\usepackage{amssymb}&#10;\usepackage{amsmath}&#10;\usepackage{bm}&#10;\pagestyle{empty}&#10;\begin{document}&#10;&#10;$$ E = \sum_{i=1}^k \sum_{x \in C_i} \| x - \mu_i \|_2^2 $$&#10;&#10;\end{document}"/>
  <p:tag name="IGUANATEXSIZE" val="20"/>
  <p:tag name="IGUANATEXCURSOR" val="170"/>
  <p:tag name="TRANSPARENCY" val="True"/>
  <p:tag name="FILENAME" val=""/>
  <p:tag name="LATEXENGINEID" val="0"/>
  <p:tag name="TEMPFOLDER" val="C:\APP\Lguan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578.9276"/>
  <p:tag name="LATEXADDIN" val="\documentclass{article}&#10;\usepackage{amssymb}&#10;\usepackage{amsmath}&#10;\usepackage{bm}&#10;\pagestyle{empty}&#10;\begin{document}&#10;&#10;$ x_6 , x_{12} , x_{24} $ &#10;&#10;\end{document}"/>
  <p:tag name="IGUANATEXSIZE" val="20"/>
  <p:tag name="IGUANATEXCURSOR" val="132"/>
  <p:tag name="TRANSPARENCY" val="True"/>
  <p:tag name="FILENAME" val=""/>
  <p:tag name="LATEXENGINEID" val="0"/>
  <p:tag name="TEMPFOLDER" val="C:\APP\Lguan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43.607"/>
  <p:tag name="LATEXADDIN" val="\documentclass{article}&#10;\usepackage{amssymb}&#10;\usepackage{amsmath}&#10;\usepackage{bm}&#10;\pagestyle{empty}&#10;\begin{document}&#10;&#10;$ \mu_1 = ( 0.403 ; 0.237 ) , \mu_2 = ( 0.343 ; 0.099 ) , \mu_3 = ( 0.478 ; 0.437 ) $ &#10;&#10;\end{document}"/>
  <p:tag name="IGUANATEXSIZE" val="20"/>
  <p:tag name="IGUANATEXCURSOR" val="193"/>
  <p:tag name="TRANSPARENCY" val="True"/>
  <p:tag name="FILENAME" val=""/>
  <p:tag name="LATEXENGINEID" val="0"/>
  <p:tag name="TEMPFOLDER" val="C:\APP\Lguana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14.586"/>
  <p:tag name="LATEXADDIN" val="\documentclass{article}&#10;\usepackage{amssymb}&#10;\usepackage{amsmath}&#10;\usepackage{bm}&#10;\pagestyle{empty}&#10;\begin{document}&#10;&#10;$ C_1 = \{ x_3 , x_5 , x_6 , x_7 , x_8 , x_9 , x_{10} , x_{13} , x_{14} , x_{17} , x_{18} , x_{19} , x_{20} , x_{23} \} $ &#10;&#10;\end{document}"/>
  <p:tag name="IGUANATEXSIZE" val="20"/>
  <p:tag name="IGUANATEXCURSOR" val="237"/>
  <p:tag name="TRANSPARENCY" val="True"/>
  <p:tag name="FILENAME" val=""/>
  <p:tag name="LATEXENGINEID" val="0"/>
  <p:tag name="TEMPFOLDER" val="C:\APP\Lguan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61.117"/>
  <p:tag name="LATEXADDIN" val="\documentclass{article}&#10;\usepackage{amssymb}&#10;\usepackage{amsmath}&#10;\usepackage{bm}&#10;\pagestyle{empty}&#10;\begin{document}&#10;&#10;$ C_2 = \{ x_{11} , x_{12} , x_{16} \} $ &#10;&#10;\end{document}"/>
  <p:tag name="IGUANATEXSIZE" val="20"/>
  <p:tag name="IGUANATEXCURSOR" val="159"/>
  <p:tag name="TRANSPARENCY" val="True"/>
  <p:tag name="FILENAME" val=""/>
  <p:tag name="LATEXENGINEID" val="0"/>
  <p:tag name="TEMPFOLDER" val="C:\APP\Lguan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31.346"/>
  <p:tag name="LATEXADDIN" val="\documentclass{article}&#10;\usepackage{amssymb}&#10;\usepackage{amsmath}&#10;\usepackage{bm}&#10;\pagestyle{empty}&#10;\begin{document}&#10;&#10;$ C_3 = \{ x_1 , x_2 , x_4 , x_{15} , x_{21} , x_{22} , x_{24} , x_{25} , x_{26} , x_{27} , x_{28} , x_{29} , x_{30} \} $ &#10;&#10;\end{document}"/>
  <p:tag name="IGUANATEXSIZE" val="20"/>
  <p:tag name="IGUANATEXCURSOR" val="238"/>
  <p:tag name="TRANSPARENCY" val="True"/>
  <p:tag name="FILENAME" val=""/>
  <p:tag name="LATEXENGINEID" val="0"/>
  <p:tag name="TEMPFOLDER" val="C:\APP\Lguana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3143.607"/>
  <p:tag name="LATEXADDIN" val="\documentclass{article}&#10;\usepackage{amssymb}&#10;\usepackage{amsmath}&#10;\usepackage{bm}&#10;\pagestyle{empty}&#10;\begin{document}&#10;&#10;$ \mu_1' = ( 0.493 ; 0.207 ) , \mu_2'  = ( 0.394 ; 0.066 ) , \mu_3' = ( 0.602 ; 0.396 ) $ &#10;&#10;\end{document}"/>
  <p:tag name="IGUANATEXSIZE" val="20"/>
  <p:tag name="IGUANATEXCURSOR" val="208"/>
  <p:tag name="TRANSPARENCY" val="True"/>
  <p:tag name="FILENAME" val=""/>
  <p:tag name="LATEXENGINEID" val="0"/>
  <p:tag name="TEMPFOLDER" val="C:\APP\Lguan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8.4552"/>
  <p:tag name="ORIGINALWIDTH" val="785.1518"/>
  <p:tag name="LATEXADDIN" val="\documentclass{article}&#10;\usepackage{amssymb}&#10;\usepackage{amsmath}&#10;\usepackage{bm}&#10;\pagestyle{empty}&#10;\begin{document}&#10;&#10;$$ \alpha_i = \frac{1}{m} \sum_{j=1}^m \gamma_{ji} $$&#10;&#10;\end{document}"/>
  <p:tag name="IGUANATEXSIZE" val="20"/>
  <p:tag name="IGUANATEXCURSOR" val="119"/>
  <p:tag name="TRANSPARENCY" val="True"/>
  <p:tag name="FILENAME" val=""/>
  <p:tag name="LATEXENGINEID" val="0"/>
  <p:tag name="TEMPFOLDER" val="C:\APP\Lguana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12613</TotalTime>
  <Words>4222</Words>
  <Application>Microsoft Macintosh PowerPoint</Application>
  <PresentationFormat>全屏显示(4:3)</PresentationFormat>
  <Paragraphs>419</Paragraphs>
  <Slides>78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78</vt:i4>
      </vt:variant>
    </vt:vector>
  </HeadingPairs>
  <TitlesOfParts>
    <vt:vector size="90" baseType="lpstr">
      <vt:lpstr>方正准圆简体</vt:lpstr>
      <vt:lpstr>仿宋</vt:lpstr>
      <vt:lpstr>Microsoft YaHei</vt:lpstr>
      <vt:lpstr>幼圆</vt:lpstr>
      <vt:lpstr>Arial</vt:lpstr>
      <vt:lpstr>Cambria Math</vt:lpstr>
      <vt:lpstr>Times New Roman</vt:lpstr>
      <vt:lpstr>Verdana</vt:lpstr>
      <vt:lpstr>Wingdings</vt:lpstr>
      <vt:lpstr>机器学习v2.1rgb</vt:lpstr>
      <vt:lpstr>Formula</vt:lpstr>
      <vt:lpstr>Equation</vt:lpstr>
      <vt:lpstr>PowerPoint 演示文稿</vt:lpstr>
      <vt:lpstr>第九章：聚类</vt:lpstr>
      <vt:lpstr>引言</vt:lpstr>
      <vt:lpstr>1.聚类问题</vt:lpstr>
      <vt:lpstr>1.聚类问题</vt:lpstr>
      <vt:lpstr>1.聚类算法用途</vt:lpstr>
      <vt:lpstr>1.聚类算法用途</vt:lpstr>
      <vt:lpstr>1.聚类算法用途</vt:lpstr>
      <vt:lpstr>1.聚类算法用途</vt:lpstr>
      <vt:lpstr>1.聚类算法用途</vt:lpstr>
      <vt:lpstr>2.K-Means聚类算法</vt:lpstr>
      <vt:lpstr>2.K-Means聚类算法</vt:lpstr>
      <vt:lpstr>2.K-Means聚类算法</vt:lpstr>
      <vt:lpstr>2.K-Means聚类算法</vt:lpstr>
      <vt:lpstr>2.K-Means聚类算法</vt:lpstr>
      <vt:lpstr>2.K-Means聚类算法</vt:lpstr>
      <vt:lpstr>3.K-Means缺点与改进</vt:lpstr>
      <vt:lpstr>3.K-Means缺点与改进</vt:lpstr>
      <vt:lpstr>3.K-Means缺点与改进</vt:lpstr>
      <vt:lpstr>3.K-Means缺点与改进</vt:lpstr>
      <vt:lpstr>4.层次聚类算法</vt:lpstr>
      <vt:lpstr>4.层次聚类算法</vt:lpstr>
      <vt:lpstr>4.层次聚类算法</vt:lpstr>
      <vt:lpstr>4.层次聚类算法</vt:lpstr>
      <vt:lpstr>4.层次聚类算法</vt:lpstr>
      <vt:lpstr>5.DB-SCAN算法</vt:lpstr>
      <vt:lpstr>大纲</vt:lpstr>
      <vt:lpstr>大纲</vt:lpstr>
      <vt:lpstr>聚类任务</vt:lpstr>
      <vt:lpstr>聚类任务</vt:lpstr>
      <vt:lpstr>大纲</vt:lpstr>
      <vt:lpstr>性能度量</vt:lpstr>
      <vt:lpstr>性能度量</vt:lpstr>
      <vt:lpstr>性能度量 – 外部指标</vt:lpstr>
      <vt:lpstr>性能度量 – 外部指标</vt:lpstr>
      <vt:lpstr>性能度量 – 内部指标</vt:lpstr>
      <vt:lpstr>性能度量 – 内部指标</vt:lpstr>
      <vt:lpstr>大纲</vt:lpstr>
      <vt:lpstr>距离计算</vt:lpstr>
      <vt:lpstr>距离计算</vt:lpstr>
      <vt:lpstr>距离计算</vt:lpstr>
      <vt:lpstr>距离计算</vt:lpstr>
      <vt:lpstr>距离度量</vt:lpstr>
      <vt:lpstr>距离度量</vt:lpstr>
      <vt:lpstr>大纲</vt:lpstr>
      <vt:lpstr>原型聚类</vt:lpstr>
      <vt:lpstr>原型聚类 – k均值算法</vt:lpstr>
      <vt:lpstr>原型聚类 – k均值算法</vt:lpstr>
      <vt:lpstr>原型聚类 – k均值算法</vt:lpstr>
      <vt:lpstr>原型聚类 – k均值算法</vt:lpstr>
      <vt:lpstr>原型聚类 – k均值算法</vt:lpstr>
      <vt:lpstr>原型聚类 – k均值算法</vt:lpstr>
      <vt:lpstr>原型聚类 – 学习向量量化</vt:lpstr>
      <vt:lpstr>原型聚类 – 学习向量量化</vt:lpstr>
      <vt:lpstr>原型聚类 – 学习向量量化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高斯混合聚类 – 模型求解（续）</vt:lpstr>
      <vt:lpstr>高斯混合聚类</vt:lpstr>
      <vt:lpstr>高斯混合聚类</vt:lpstr>
      <vt:lpstr>大纲</vt:lpstr>
      <vt:lpstr>密度聚类</vt:lpstr>
      <vt:lpstr>密度聚类</vt:lpstr>
      <vt:lpstr>密度聚类</vt:lpstr>
      <vt:lpstr>密度聚类</vt:lpstr>
      <vt:lpstr>密度聚类</vt:lpstr>
      <vt:lpstr>密度聚类</vt:lpstr>
      <vt:lpstr>密度聚类</vt:lpstr>
      <vt:lpstr>密度聚类</vt:lpstr>
      <vt:lpstr>大纲</vt:lpstr>
      <vt:lpstr>层次聚类</vt:lpstr>
      <vt:lpstr>层次聚类</vt:lpstr>
      <vt:lpstr>层次聚类 – 树状图</vt:lpstr>
      <vt:lpstr>层次聚类 – AGNES算法</vt:lpstr>
      <vt:lpstr>层次聚类</vt:lpstr>
      <vt:lpstr>小结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机器学习-第九章</dc:title>
  <dc:creator>LAMDA Group</dc:creator>
  <cp:lastModifiedBy>俊涛 李</cp:lastModifiedBy>
  <cp:revision>677</cp:revision>
  <dcterms:created xsi:type="dcterms:W3CDTF">2015-06-30T12:15:09Z</dcterms:created>
  <dcterms:modified xsi:type="dcterms:W3CDTF">2025-10-22T10:25:52Z</dcterms:modified>
</cp:coreProperties>
</file>